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0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353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FD7AA4AB-EB9E-430A-A56A-2D107B6C68CA}">
  <a:tblStyle styleId="{FD7AA4AB-EB9E-430A-A56A-2D107B6C68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9827" autoAdjust="0"/>
  </p:normalViewPr>
  <p:slideViewPr>
    <p:cSldViewPr snapToGrid="0" snapToObjects="1">
      <p:cViewPr>
        <p:scale>
          <a:sx n="143" d="100"/>
          <a:sy n="143" d="100"/>
        </p:scale>
        <p:origin x="-2264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printerSettings" Target="printerSettings/printerSettings1.bin"/><Relationship Id="rId102" Type="http://schemas.openxmlformats.org/officeDocument/2006/relationships/presProps" Target="presProps.xml"/><Relationship Id="rId103" Type="http://schemas.openxmlformats.org/officeDocument/2006/relationships/viewProps" Target="viewProps.xml"/><Relationship Id="rId104" Type="http://schemas.openxmlformats.org/officeDocument/2006/relationships/theme" Target="theme/theme1.xml"/><Relationship Id="rId10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notesMaster" Target="notesMasters/notesMaster1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6888161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8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8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8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8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8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8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8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8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8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9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9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9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9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9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9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9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9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docs.spring.io</a:t>
            </a:r>
            <a:r>
              <a:rPr lang="en-US" dirty="0" smtClean="0"/>
              <a:t>/spring/docs/current/spring-framework-reference/</a:t>
            </a:r>
            <a:r>
              <a:rPr lang="en-US" dirty="0" err="1" smtClean="0"/>
              <a:t>core.html</a:t>
            </a:r>
            <a:endParaRPr lang="en-US" dirty="0" smtClean="0"/>
          </a:p>
          <a:p>
            <a:pPr lvl="0" rtl="0">
              <a:spcBef>
                <a:spcPts val="0"/>
              </a:spcBef>
              <a:buNone/>
            </a:pPr>
            <a:endParaRPr lang="nl-NL" dirty="0" smtClean="0"/>
          </a:p>
          <a:p>
            <a:pPr lvl="0" rtl="0">
              <a:spcBef>
                <a:spcPts val="0"/>
              </a:spcBef>
              <a:buNone/>
            </a:pPr>
            <a:r>
              <a:rPr lang="nl-NL" dirty="0" smtClean="0"/>
              <a:t>The </a:t>
            </a:r>
            <a:r>
              <a:rPr lang="nl-NL" dirty="0" err="1" smtClean="0"/>
              <a:t>org.springframework.beans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org.springframework.context</a:t>
            </a:r>
            <a:r>
              <a:rPr lang="nl-NL" dirty="0" smtClean="0"/>
              <a:t> packages are the basis </a:t>
            </a:r>
            <a:r>
              <a:rPr lang="nl-NL" dirty="0" err="1" smtClean="0"/>
              <a:t>for</a:t>
            </a:r>
            <a:r>
              <a:rPr lang="nl-NL" dirty="0" smtClean="0"/>
              <a:t> Spring </a:t>
            </a:r>
            <a:r>
              <a:rPr lang="nl-NL" dirty="0" err="1" smtClean="0"/>
              <a:t>Framework’s</a:t>
            </a:r>
            <a:r>
              <a:rPr lang="nl-NL" dirty="0" smtClean="0"/>
              <a:t> </a:t>
            </a:r>
            <a:r>
              <a:rPr lang="nl-NL" dirty="0" err="1" smtClean="0"/>
              <a:t>IoC</a:t>
            </a:r>
            <a:r>
              <a:rPr lang="nl-NL" dirty="0" smtClean="0"/>
              <a:t> container. The </a:t>
            </a:r>
            <a:r>
              <a:rPr lang="nl-NL" dirty="0" err="1" smtClean="0"/>
              <a:t>BeanFactory</a:t>
            </a:r>
            <a:r>
              <a:rPr lang="nl-NL" dirty="0" smtClean="0"/>
              <a:t> interface </a:t>
            </a:r>
            <a:r>
              <a:rPr lang="nl-NL" dirty="0" err="1" smtClean="0"/>
              <a:t>provides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advanced</a:t>
            </a:r>
            <a:r>
              <a:rPr lang="nl-NL" dirty="0" smtClean="0"/>
              <a:t> </a:t>
            </a:r>
            <a:r>
              <a:rPr lang="nl-NL" dirty="0" err="1" smtClean="0"/>
              <a:t>configuration</a:t>
            </a:r>
            <a:r>
              <a:rPr lang="nl-NL" dirty="0" smtClean="0"/>
              <a:t> </a:t>
            </a:r>
            <a:r>
              <a:rPr lang="nl-NL" dirty="0" err="1" smtClean="0"/>
              <a:t>mechanism</a:t>
            </a:r>
            <a:r>
              <a:rPr lang="nl-NL" dirty="0" smtClean="0"/>
              <a:t> </a:t>
            </a:r>
            <a:r>
              <a:rPr lang="nl-NL" dirty="0" err="1" smtClean="0"/>
              <a:t>capable</a:t>
            </a:r>
            <a:r>
              <a:rPr lang="nl-NL" dirty="0" smtClean="0"/>
              <a:t> of managing </a:t>
            </a:r>
            <a:r>
              <a:rPr lang="nl-NL" dirty="0" err="1" smtClean="0"/>
              <a:t>any</a:t>
            </a:r>
            <a:r>
              <a:rPr lang="nl-NL" dirty="0" smtClean="0"/>
              <a:t> type of object. </a:t>
            </a:r>
            <a:r>
              <a:rPr lang="nl-NL" dirty="0" err="1" smtClean="0"/>
              <a:t>ApplicationContext</a:t>
            </a:r>
            <a:r>
              <a:rPr lang="nl-NL" dirty="0" smtClean="0"/>
              <a:t> is a sub-interface of </a:t>
            </a:r>
            <a:r>
              <a:rPr lang="nl-NL" dirty="0" err="1" smtClean="0"/>
              <a:t>BeanFactory</a:t>
            </a:r>
            <a:r>
              <a:rPr lang="nl-NL" dirty="0" smtClean="0"/>
              <a:t>. It </a:t>
            </a:r>
            <a:r>
              <a:rPr lang="nl-NL" dirty="0" err="1" smtClean="0"/>
              <a:t>adds</a:t>
            </a:r>
            <a:r>
              <a:rPr lang="nl-NL" dirty="0" smtClean="0"/>
              <a:t> </a:t>
            </a:r>
            <a:r>
              <a:rPr lang="nl-NL" dirty="0" err="1" smtClean="0"/>
              <a:t>easier</a:t>
            </a:r>
            <a:r>
              <a:rPr lang="nl-NL" dirty="0" smtClean="0"/>
              <a:t> </a:t>
            </a:r>
            <a:r>
              <a:rPr lang="nl-NL" dirty="0" err="1" smtClean="0"/>
              <a:t>integration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</a:t>
            </a:r>
            <a:r>
              <a:rPr lang="nl-NL" dirty="0" err="1" smtClean="0"/>
              <a:t>Spring’s</a:t>
            </a:r>
            <a:r>
              <a:rPr lang="nl-NL" dirty="0" smtClean="0"/>
              <a:t> AOP features; </a:t>
            </a:r>
            <a:r>
              <a:rPr lang="nl-NL" dirty="0" err="1" smtClean="0"/>
              <a:t>message</a:t>
            </a:r>
            <a:r>
              <a:rPr lang="nl-NL" dirty="0" smtClean="0"/>
              <a:t> resource handling (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use</a:t>
            </a:r>
            <a:r>
              <a:rPr lang="nl-NL" dirty="0" smtClean="0"/>
              <a:t> in </a:t>
            </a:r>
            <a:r>
              <a:rPr lang="nl-NL" dirty="0" err="1" smtClean="0"/>
              <a:t>internationalization</a:t>
            </a:r>
            <a:r>
              <a:rPr lang="nl-NL" dirty="0" smtClean="0"/>
              <a:t>), event </a:t>
            </a:r>
            <a:r>
              <a:rPr lang="nl-NL" dirty="0" err="1" smtClean="0"/>
              <a:t>publication</a:t>
            </a:r>
            <a:r>
              <a:rPr lang="nl-NL" dirty="0" smtClean="0"/>
              <a:t>;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application-layer</a:t>
            </a:r>
            <a:r>
              <a:rPr lang="nl-NL" dirty="0" smtClean="0"/>
              <a:t> </a:t>
            </a:r>
            <a:r>
              <a:rPr lang="nl-NL" dirty="0" err="1" smtClean="0"/>
              <a:t>specific</a:t>
            </a:r>
            <a:r>
              <a:rPr lang="nl-NL" dirty="0" smtClean="0"/>
              <a:t> </a:t>
            </a:r>
            <a:r>
              <a:rPr lang="nl-NL" dirty="0" err="1" smtClean="0"/>
              <a:t>contexts</a:t>
            </a:r>
            <a:r>
              <a:rPr lang="nl-NL" dirty="0" smtClean="0"/>
              <a:t> </a:t>
            </a:r>
            <a:r>
              <a:rPr lang="nl-NL" dirty="0" err="1" smtClean="0"/>
              <a:t>such</a:t>
            </a:r>
            <a:r>
              <a:rPr lang="nl-NL" dirty="0" smtClean="0"/>
              <a:t> as the </a:t>
            </a:r>
            <a:r>
              <a:rPr lang="nl-NL" dirty="0" err="1" smtClean="0"/>
              <a:t>WebApplicationContext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use</a:t>
            </a:r>
            <a:r>
              <a:rPr lang="nl-NL" dirty="0" smtClean="0"/>
              <a:t> in web </a:t>
            </a:r>
            <a:r>
              <a:rPr lang="nl-NL" dirty="0" err="1" smtClean="0"/>
              <a:t>applications</a:t>
            </a:r>
            <a:r>
              <a:rPr lang="nl-NL" dirty="0" smtClean="0"/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nl-NL" dirty="0" smtClean="0"/>
          </a:p>
          <a:p>
            <a:pPr lvl="0" rtl="0">
              <a:spcBef>
                <a:spcPts val="0"/>
              </a:spcBef>
              <a:buNone/>
            </a:pPr>
            <a:r>
              <a:rPr lang="nl-NL" dirty="0" smtClean="0"/>
              <a:t>In short, the </a:t>
            </a:r>
            <a:r>
              <a:rPr lang="nl-NL" dirty="0" err="1" smtClean="0"/>
              <a:t>BeanFactory</a:t>
            </a:r>
            <a:r>
              <a:rPr lang="nl-NL" dirty="0" smtClean="0"/>
              <a:t> </a:t>
            </a:r>
            <a:r>
              <a:rPr lang="nl-NL" dirty="0" err="1" smtClean="0"/>
              <a:t>provides</a:t>
            </a:r>
            <a:r>
              <a:rPr lang="nl-NL" dirty="0" smtClean="0"/>
              <a:t> the </a:t>
            </a:r>
            <a:r>
              <a:rPr lang="nl-NL" dirty="0" err="1" smtClean="0"/>
              <a:t>configuration</a:t>
            </a:r>
            <a:r>
              <a:rPr lang="nl-NL" dirty="0" smtClean="0"/>
              <a:t> </a:t>
            </a:r>
            <a:r>
              <a:rPr lang="nl-NL" dirty="0" err="1" smtClean="0"/>
              <a:t>framework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basic </a:t>
            </a:r>
            <a:r>
              <a:rPr lang="nl-NL" dirty="0" err="1" smtClean="0"/>
              <a:t>functionality</a:t>
            </a:r>
            <a:r>
              <a:rPr lang="nl-NL" dirty="0" smtClean="0"/>
              <a:t>, </a:t>
            </a:r>
            <a:r>
              <a:rPr lang="nl-NL" dirty="0" err="1" smtClean="0"/>
              <a:t>and</a:t>
            </a:r>
            <a:r>
              <a:rPr lang="nl-NL" dirty="0" smtClean="0"/>
              <a:t> the </a:t>
            </a:r>
            <a:r>
              <a:rPr lang="nl-NL" dirty="0" err="1" smtClean="0"/>
              <a:t>ApplicationContext</a:t>
            </a:r>
            <a:r>
              <a:rPr lang="nl-NL" dirty="0" smtClean="0"/>
              <a:t> </a:t>
            </a:r>
            <a:r>
              <a:rPr lang="nl-NL" dirty="0" err="1" smtClean="0"/>
              <a:t>adds</a:t>
            </a:r>
            <a:r>
              <a:rPr lang="nl-NL" dirty="0" smtClean="0"/>
              <a:t> more </a:t>
            </a:r>
            <a:r>
              <a:rPr lang="nl-NL" dirty="0" err="1" smtClean="0"/>
              <a:t>enterprise-specific</a:t>
            </a:r>
            <a:r>
              <a:rPr lang="nl-NL" dirty="0" smtClean="0"/>
              <a:t> </a:t>
            </a:r>
            <a:r>
              <a:rPr lang="nl-NL" dirty="0" err="1" smtClean="0"/>
              <a:t>functionality</a:t>
            </a:r>
            <a:r>
              <a:rPr lang="nl-NL" dirty="0" smtClean="0"/>
              <a:t>. The </a:t>
            </a:r>
            <a:r>
              <a:rPr lang="nl-NL" dirty="0" err="1" smtClean="0"/>
              <a:t>ApplicationContext</a:t>
            </a:r>
            <a:r>
              <a:rPr lang="nl-NL" dirty="0" smtClean="0"/>
              <a:t> is a complete </a:t>
            </a:r>
            <a:r>
              <a:rPr lang="nl-NL" dirty="0" err="1" smtClean="0"/>
              <a:t>superset</a:t>
            </a:r>
            <a:r>
              <a:rPr lang="nl-NL" dirty="0" smtClean="0"/>
              <a:t> of the </a:t>
            </a:r>
            <a:r>
              <a:rPr lang="nl-NL" dirty="0" err="1" smtClean="0"/>
              <a:t>BeanFactory</a:t>
            </a:r>
            <a:r>
              <a:rPr lang="nl-NL" dirty="0" smtClean="0"/>
              <a:t>, </a:t>
            </a:r>
            <a:r>
              <a:rPr lang="nl-NL" dirty="0" err="1" smtClean="0"/>
              <a:t>and</a:t>
            </a:r>
            <a:r>
              <a:rPr lang="nl-NL" dirty="0" smtClean="0"/>
              <a:t> is </a:t>
            </a:r>
            <a:r>
              <a:rPr lang="nl-NL" dirty="0" err="1" smtClean="0"/>
              <a:t>used</a:t>
            </a:r>
            <a:r>
              <a:rPr lang="nl-NL" dirty="0" smtClean="0"/>
              <a:t> </a:t>
            </a:r>
            <a:r>
              <a:rPr lang="nl-NL" dirty="0" err="1" smtClean="0"/>
              <a:t>exclusively</a:t>
            </a:r>
            <a:r>
              <a:rPr lang="nl-NL" dirty="0" smtClean="0"/>
              <a:t> in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chapter</a:t>
            </a:r>
            <a:r>
              <a:rPr lang="nl-NL" dirty="0" smtClean="0"/>
              <a:t> in </a:t>
            </a:r>
            <a:r>
              <a:rPr lang="nl-NL" dirty="0" err="1" smtClean="0"/>
              <a:t>descriptions</a:t>
            </a:r>
            <a:r>
              <a:rPr lang="nl-NL" dirty="0" smtClean="0"/>
              <a:t> of </a:t>
            </a:r>
            <a:r>
              <a:rPr lang="nl-NL" dirty="0" err="1" smtClean="0"/>
              <a:t>Spring’s</a:t>
            </a:r>
            <a:r>
              <a:rPr lang="nl-NL" dirty="0" smtClean="0"/>
              <a:t> </a:t>
            </a:r>
            <a:r>
              <a:rPr lang="nl-NL" dirty="0" err="1" smtClean="0"/>
              <a:t>IoC</a:t>
            </a:r>
            <a:r>
              <a:rPr lang="nl-NL" dirty="0" smtClean="0"/>
              <a:t> container. For more information on </a:t>
            </a:r>
            <a:r>
              <a:rPr lang="nl-NL" dirty="0" err="1" smtClean="0"/>
              <a:t>using</a:t>
            </a:r>
            <a:r>
              <a:rPr lang="nl-NL" dirty="0" smtClean="0"/>
              <a:t> the </a:t>
            </a:r>
            <a:r>
              <a:rPr lang="nl-NL" dirty="0" err="1" smtClean="0"/>
              <a:t>BeanFactory</a:t>
            </a:r>
            <a:r>
              <a:rPr lang="nl-NL" dirty="0" smtClean="0"/>
              <a:t> </a:t>
            </a:r>
            <a:r>
              <a:rPr lang="nl-NL" dirty="0" err="1" smtClean="0"/>
              <a:t>instead</a:t>
            </a:r>
            <a:r>
              <a:rPr lang="nl-NL" dirty="0" smtClean="0"/>
              <a:t> of the </a:t>
            </a:r>
            <a:r>
              <a:rPr lang="nl-NL" dirty="0" err="1" smtClean="0"/>
              <a:t>ApplicationContext</a:t>
            </a:r>
            <a:r>
              <a:rPr lang="nl-NL" dirty="0" smtClean="0"/>
              <a:t>, </a:t>
            </a:r>
            <a:r>
              <a:rPr lang="nl-NL" dirty="0" err="1" smtClean="0"/>
              <a:t>refer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</a:t>
            </a:r>
            <a:r>
              <a:rPr lang="nl-NL" dirty="0" err="1" smtClean="0"/>
              <a:t>BeanFactory</a:t>
            </a:r>
            <a:r>
              <a:rPr lang="nl-NL" dirty="0" smtClean="0"/>
              <a:t>.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-NL" dirty="0" err="1" smtClean="0"/>
              <a:t>What</a:t>
            </a:r>
            <a:r>
              <a:rPr lang="nl-NL" dirty="0" smtClean="0"/>
              <a:t> </a:t>
            </a:r>
            <a:r>
              <a:rPr lang="nl-NL" dirty="0" err="1" smtClean="0"/>
              <a:t>would</a:t>
            </a:r>
            <a:r>
              <a:rPr lang="nl-NL" dirty="0" smtClean="0"/>
              <a:t> happen </a:t>
            </a:r>
            <a:r>
              <a:rPr lang="nl-NL" dirty="0" err="1" smtClean="0"/>
              <a:t>if</a:t>
            </a:r>
            <a:r>
              <a:rPr lang="nl-NL" baseline="0" dirty="0" smtClean="0"/>
              <a:t> i </a:t>
            </a:r>
            <a:r>
              <a:rPr lang="nl-NL" baseline="0" dirty="0" err="1" smtClean="0"/>
              <a:t>add</a:t>
            </a:r>
            <a:r>
              <a:rPr lang="nl-NL" baseline="0" dirty="0" smtClean="0"/>
              <a:t> a private member </a:t>
            </a:r>
            <a:r>
              <a:rPr lang="nl-NL" baseline="0" dirty="0" err="1" smtClean="0"/>
              <a:t>variable</a:t>
            </a:r>
            <a:r>
              <a:rPr lang="nl-NL" baseline="0" dirty="0" smtClean="0"/>
              <a:t>?</a:t>
            </a:r>
          </a:p>
          <a:p>
            <a:pPr lvl="0" rtl="0">
              <a:spcBef>
                <a:spcPts val="0"/>
              </a:spcBef>
              <a:buNone/>
            </a:pPr>
            <a:endParaRPr lang="nl-NL" baseline="0" dirty="0" smtClean="0"/>
          </a:p>
          <a:p>
            <a:pPr lvl="0" rtl="0">
              <a:spcBef>
                <a:spcPts val="0"/>
              </a:spcBef>
              <a:buNone/>
            </a:pPr>
            <a:r>
              <a:rPr lang="nl-NL" baseline="0" dirty="0" smtClean="0"/>
              <a:t>Oefening:</a:t>
            </a:r>
          </a:p>
          <a:p>
            <a:pPr lvl="0" rtl="0">
              <a:spcBef>
                <a:spcPts val="0"/>
              </a:spcBef>
              <a:buNone/>
            </a:pPr>
            <a:r>
              <a:rPr lang="nl-NL" baseline="0" dirty="0" smtClean="0"/>
              <a:t>A)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r>
              <a:rPr lang="nl-NL" baseline="0" dirty="0" smtClean="0"/>
              <a:t>Make a </a:t>
            </a:r>
            <a:r>
              <a:rPr lang="nl-NL" baseline="0" dirty="0" err="1" smtClean="0"/>
              <a:t>bean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which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injected</a:t>
            </a:r>
            <a:r>
              <a:rPr lang="nl-NL" baseline="0" dirty="0" smtClean="0"/>
              <a:t> in 2 services. Increment a private int member. (</a:t>
            </a:r>
            <a:r>
              <a:rPr lang="nl-NL" baseline="0" dirty="0" err="1" smtClean="0"/>
              <a:t>Which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not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static</a:t>
            </a:r>
            <a:r>
              <a:rPr lang="nl-NL" baseline="0" dirty="0" smtClean="0"/>
              <a:t>) in the </a:t>
            </a:r>
            <a:r>
              <a:rPr lang="nl-NL" baseline="0" dirty="0" err="1" smtClean="0"/>
              <a:t>constructor</a:t>
            </a:r>
            <a:r>
              <a:rPr lang="nl-NL" baseline="0" dirty="0" smtClean="0"/>
              <a:t>.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r>
              <a:rPr lang="nl-NL" baseline="0" dirty="0" smtClean="0"/>
              <a:t>Make a </a:t>
            </a:r>
            <a:r>
              <a:rPr lang="nl-NL" baseline="0" dirty="0" err="1" smtClean="0"/>
              <a:t>method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which</a:t>
            </a:r>
            <a:r>
              <a:rPr lang="nl-NL" baseline="0" dirty="0" smtClean="0"/>
              <a:t> prints out the </a:t>
            </a:r>
            <a:r>
              <a:rPr lang="nl-NL" baseline="0" dirty="0" err="1" smtClean="0"/>
              <a:t>value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variable</a:t>
            </a:r>
            <a:r>
              <a:rPr lang="nl-NL" baseline="0" dirty="0" smtClean="0"/>
              <a:t>.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r>
              <a:rPr lang="nl-NL" baseline="0" dirty="0" smtClean="0"/>
              <a:t>Call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method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from</a:t>
            </a:r>
            <a:r>
              <a:rPr lang="nl-NL" baseline="0" dirty="0" smtClean="0"/>
              <a:t> </a:t>
            </a:r>
            <a:r>
              <a:rPr lang="nl-NL" baseline="0" dirty="0" err="1" smtClean="0"/>
              <a:t>your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app</a:t>
            </a:r>
            <a:endParaRPr lang="nl-NL" baseline="0" dirty="0" smtClean="0"/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endParaRPr lang="nl-NL" baseline="0" dirty="0" smtClean="0"/>
          </a:p>
          <a:p>
            <a:pPr marL="0" lvl="0" indent="0" rtl="0">
              <a:spcBef>
                <a:spcPts val="0"/>
              </a:spcBef>
              <a:buFontTx/>
              <a:buNone/>
            </a:pPr>
            <a:r>
              <a:rPr lang="nl-NL" baseline="0" dirty="0" smtClean="0"/>
              <a:t>B) 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r>
              <a:rPr lang="nl-NL" baseline="0" dirty="0" smtClean="0"/>
              <a:t>Change the scope of the </a:t>
            </a:r>
            <a:r>
              <a:rPr lang="nl-NL" baseline="0" dirty="0" err="1" smtClean="0"/>
              <a:t>bean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prototype.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r>
              <a:rPr lang="nl-NL" baseline="0" dirty="0" smtClean="0"/>
              <a:t>Read out the </a:t>
            </a:r>
            <a:r>
              <a:rPr lang="nl-NL" baseline="0" dirty="0" err="1" smtClean="0"/>
              <a:t>values</a:t>
            </a:r>
            <a:r>
              <a:rPr lang="nl-NL" baseline="0" dirty="0" smtClean="0"/>
              <a:t>.</a:t>
            </a:r>
          </a:p>
          <a:p>
            <a:pPr marL="171450" lvl="0" indent="-171450" rtl="0">
              <a:spcBef>
                <a:spcPts val="0"/>
              </a:spcBef>
              <a:buFontTx/>
              <a:buChar char="•"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buFontTx/>
              <a:buChar char="-"/>
            </a:pPr>
            <a:r>
              <a:rPr lang="nl" sz="1100" dirty="0" smtClean="0">
                <a:latin typeface="Courier New"/>
                <a:ea typeface="Courier New"/>
                <a:cs typeface="Courier New"/>
                <a:sym typeface="Courier New"/>
              </a:rPr>
              <a:t>InitializingBean</a:t>
            </a:r>
            <a:r>
              <a:rPr lang="nl-NL" sz="11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l-NL" sz="1100" dirty="0" err="1" smtClean="0"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nl-NL" sz="11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l-NL" sz="1100" dirty="0" err="1" smtClean="0">
                <a:latin typeface="Courier New"/>
                <a:ea typeface="Courier New"/>
                <a:cs typeface="Courier New"/>
                <a:sym typeface="Courier New"/>
              </a:rPr>
              <a:t>DisposableBean</a:t>
            </a:r>
            <a:r>
              <a:rPr lang="nl" sz="1100" dirty="0" smtClean="0"/>
              <a:t> </a:t>
            </a:r>
            <a:r>
              <a:rPr lang="nl-NL" sz="1100" dirty="0" smtClean="0"/>
              <a:t>are Spring </a:t>
            </a:r>
            <a:r>
              <a:rPr lang="nl-NL" sz="1100" dirty="0" err="1" smtClean="0"/>
              <a:t>specifc</a:t>
            </a:r>
            <a:r>
              <a:rPr lang="nl-NL" sz="1100" dirty="0" smtClean="0"/>
              <a:t>,</a:t>
            </a:r>
            <a:r>
              <a:rPr lang="nl-NL" sz="1100" baseline="0" dirty="0" smtClean="0"/>
              <a:t> do </a:t>
            </a:r>
            <a:r>
              <a:rPr lang="nl-NL" sz="1100" baseline="0" dirty="0" err="1" smtClean="0"/>
              <a:t>not</a:t>
            </a:r>
            <a:r>
              <a:rPr lang="nl-NL" sz="1100" baseline="0" dirty="0" smtClean="0"/>
              <a:t> </a:t>
            </a:r>
            <a:r>
              <a:rPr lang="nl-NL" sz="1100" baseline="0" dirty="0" err="1" smtClean="0"/>
              <a:t>use</a:t>
            </a:r>
            <a:r>
              <a:rPr lang="nl-NL" sz="1100" baseline="0" dirty="0" smtClean="0"/>
              <a:t> </a:t>
            </a:r>
            <a:r>
              <a:rPr lang="nl-NL" sz="1100" baseline="0" dirty="0" err="1" smtClean="0"/>
              <a:t>it</a:t>
            </a:r>
            <a:endParaRPr lang="nl-NL" sz="1100" baseline="0" dirty="0" smtClean="0"/>
          </a:p>
          <a:p>
            <a:pPr marL="171450" lvl="0" indent="-171450" rtl="0">
              <a:spcBef>
                <a:spcPts val="0"/>
              </a:spcBef>
              <a:buFontTx/>
              <a:buChar char="-"/>
            </a:pPr>
            <a:r>
              <a:rPr lang="nl-NL" dirty="0" err="1" smtClean="0"/>
              <a:t>Prefer</a:t>
            </a:r>
            <a:r>
              <a:rPr lang="nl-NL" dirty="0" smtClean="0"/>
              <a:t> @</a:t>
            </a:r>
            <a:r>
              <a:rPr lang="nl-NL" dirty="0" err="1" smtClean="0"/>
              <a:t>PostConstruct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baseline="0" dirty="0" smtClean="0"/>
              <a:t> @</a:t>
            </a:r>
            <a:r>
              <a:rPr lang="nl-NL" baseline="0" dirty="0" err="1" smtClean="0"/>
              <a:t>PreDestroy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anotations</a:t>
            </a:r>
            <a:r>
              <a:rPr lang="nl-NL" baseline="0" dirty="0" smtClean="0"/>
              <a:t>, </a:t>
            </a:r>
            <a:r>
              <a:rPr lang="nl-NL" baseline="0" dirty="0" err="1" smtClean="0"/>
              <a:t>they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also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work</a:t>
            </a:r>
            <a:r>
              <a:rPr lang="nl-NL" baseline="0" dirty="0" smtClean="0"/>
              <a:t> in JEE context.</a:t>
            </a: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>
                <a:latin typeface="Courier New"/>
                <a:ea typeface="Courier New"/>
                <a:cs typeface="Courier New"/>
                <a:sym typeface="Courier New"/>
              </a:rPr>
              <a:t>AnnotationConfigApplicationContext</a:t>
            </a:r>
            <a:r>
              <a:rPr lang="nl"/>
              <a:t> load a class which is annotated with </a:t>
            </a:r>
            <a:r>
              <a:rPr lang="nl">
                <a:latin typeface="Courier New"/>
                <a:ea typeface="Courier New"/>
                <a:cs typeface="Courier New"/>
                <a:sym typeface="Courier New"/>
              </a:rPr>
              <a:t>@Configuration</a:t>
            </a:r>
            <a:r>
              <a:rPr lang="nl"/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nl">
                <a:latin typeface="Courier New"/>
                <a:ea typeface="Courier New"/>
                <a:cs typeface="Courier New"/>
                <a:sym typeface="Courier New"/>
              </a:rPr>
              <a:t>AnnotationConfigWebApplicationContext</a:t>
            </a:r>
            <a:r>
              <a:rPr lang="nl"/>
              <a:t> is the equivalent of </a:t>
            </a:r>
            <a:r>
              <a:rPr lang="nl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AnnotationConfigApplicationContext</a:t>
            </a:r>
            <a:r>
              <a:rPr lang="nl">
                <a:solidFill>
                  <a:schemeClr val="dk1"/>
                </a:solidFill>
              </a:rPr>
              <a:t> but for web applications.</a:t>
            </a:r>
          </a:p>
          <a:p>
            <a:pPr lvl="0" rtl="0">
              <a:spcBef>
                <a:spcPts val="0"/>
              </a:spcBef>
              <a:buNone/>
            </a:pPr>
            <a:r>
              <a:rPr lang="nl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ClassPathXmlApplicationContext</a:t>
            </a:r>
            <a:r>
              <a:rPr lang="nl">
                <a:solidFill>
                  <a:schemeClr val="dk1"/>
                </a:solidFill>
              </a:rPr>
              <a:t> loads an XML file from the classpath.</a:t>
            </a:r>
          </a:p>
          <a:p>
            <a:pPr lvl="0" rtl="0">
              <a:spcBef>
                <a:spcPts val="0"/>
              </a:spcBef>
              <a:buNone/>
            </a:pPr>
            <a:r>
              <a:rPr lang="nl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XmlWebApplicationContext</a:t>
            </a:r>
            <a:r>
              <a:rPr lang="nl">
                <a:solidFill>
                  <a:schemeClr val="dk1"/>
                </a:solidFill>
              </a:rPr>
              <a:t> is the equivalent of </a:t>
            </a:r>
            <a:r>
              <a:rPr lang="nl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GenericXmlApplicationContext</a:t>
            </a:r>
            <a:r>
              <a:rPr lang="nl">
                <a:solidFill>
                  <a:schemeClr val="dk1"/>
                </a:solidFill>
              </a:rPr>
              <a:t> for a web application.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48676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Shape 3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Shape 3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/>
              <a:t>We probably connect to only a few databases in an application, so why not isolate the connection creation from the method?</a:t>
            </a: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Shape 3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Shape 4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Shape 4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Shape 4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Shape 4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Shape 4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Shape 4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Shape 4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Shape 4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Shape 4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Shape 4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Shape 4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Shape 46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Shape 4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Shape 4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Shape 49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Shape 4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Shape 5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Shape 5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Shape 52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Shape 5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Shape 5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Shape 53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Shape 5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Shape 54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Shape 5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Shape 5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Shape 5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Shape 5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Shape 56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Shape 5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hape 57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Shape 5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Shape 5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Shape 5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hape 59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Shape 59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Shape 5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Shape 60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Shape 6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Shape 61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Shape 6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Shape 61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Shape 6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Shape 62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Shape 6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Shape 62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Shape 6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Shape 63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Shape 6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Shape 64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Shape 6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Shape 6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hape 65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Shape 6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Shape 65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Shape 6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Shape 66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Shape 6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Shape 66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Shape 6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Shape 67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Shape 6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Shape 68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Shape 6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Shape 68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Shape 6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Shape 69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Shape 6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Shape 69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Shape 7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Shape 70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Shape 7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Shape 71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Shape 7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Shape 71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Shape 7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0" y="0"/>
            <a:ext cx="9144000" cy="262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Shape 15"/>
          <p:cNvSpPr/>
          <p:nvPr/>
        </p:nvSpPr>
        <p:spPr>
          <a:xfrm>
            <a:off x="0" y="2625755"/>
            <a:ext cx="9144000" cy="2052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1403648" y="2625755"/>
            <a:ext cx="65592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ahoma"/>
              <a:buNone/>
              <a:defRPr/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marR="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marR="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marR="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marR="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403648" y="3483012"/>
            <a:ext cx="5487600" cy="103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Tahoma"/>
              <a:buNone/>
              <a:defRPr/>
            </a:lvl1pPr>
            <a:lvl2pPr marL="457200" marR="0" lvl="1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lvl="2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lvl="3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lvl="4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lvl="5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lvl="6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lvl="7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lvl="8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mpt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Imag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1763688" y="3444366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 algn="l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63688" y="3869420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lvl="0" indent="0" rtl="0">
              <a:spcBef>
                <a:spcPts val="0"/>
              </a:spcBef>
              <a:buFont typeface="Arial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539750" y="1113234"/>
            <a:ext cx="6480300" cy="432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2"/>
          </p:nvPr>
        </p:nvSpPr>
        <p:spPr>
          <a:xfrm>
            <a:off x="539552" y="1599641"/>
            <a:ext cx="6480300" cy="432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3"/>
          </p:nvPr>
        </p:nvSpPr>
        <p:spPr>
          <a:xfrm>
            <a:off x="539552" y="2085695"/>
            <a:ext cx="6480300" cy="432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4"/>
          </p:nvPr>
        </p:nvSpPr>
        <p:spPr>
          <a:xfrm>
            <a:off x="539552" y="2571750"/>
            <a:ext cx="6480300" cy="432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5"/>
          </p:nvPr>
        </p:nvSpPr>
        <p:spPr>
          <a:xfrm>
            <a:off x="539552" y="3057803"/>
            <a:ext cx="6480300" cy="432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Standard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lvl="0" indent="-88900" algn="l" rtl="0"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  <a:buChar char="▪"/>
              <a:defRPr/>
            </a:lvl1pPr>
            <a:lvl2pPr marL="742950" lvl="1" indent="-5715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2pPr>
            <a:lvl3pPr marL="1143000" lvl="2" indent="-254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▪"/>
              <a:defRPr/>
            </a:lvl3pPr>
            <a:lvl4pPr marL="1600200" lvl="3" indent="-254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4pPr>
            <a:lvl5pPr marL="2057400" lvl="4" indent="-228600" algn="l" rtl="0">
              <a:spcBef>
                <a:spcPts val="80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80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80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80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80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tandard slide title two line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51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lvl="0" indent="-88900" algn="l" rtl="0"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  <a:buChar char="▪"/>
              <a:defRPr/>
            </a:lvl1pPr>
            <a:lvl2pPr marL="742950" lvl="1" indent="-5715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2pPr>
            <a:lvl3pPr marL="1143000" lvl="2" indent="-254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▪"/>
              <a:defRPr/>
            </a:lvl3pPr>
            <a:lvl4pPr marL="1600200" lvl="3" indent="-254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4pPr>
            <a:lvl5pPr marL="2057400" lvl="4" indent="-228600" algn="l" rtl="0">
              <a:spcBef>
                <a:spcPts val="80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80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80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80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80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323850" y="411509"/>
            <a:ext cx="8569200" cy="32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F575A"/>
              </a:buClr>
              <a:buFont typeface="Tahoma"/>
              <a:buNone/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ection 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ctrTitle"/>
          </p:nvPr>
        </p:nvSpPr>
        <p:spPr>
          <a:xfrm>
            <a:off x="685800" y="1597818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ahoma"/>
              <a:buNone/>
              <a:defRPr/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marR="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marR="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marR="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marR="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  <a:buNone/>
              <a:defRPr/>
            </a:lvl1pPr>
            <a:lvl2pPr marL="457200" marR="0" lvl="1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914400" marR="0" lvl="2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3pPr>
            <a:lvl4pPr marL="1371600" marR="0" lvl="3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4pPr>
            <a:lvl5pPr marL="1828800" marR="0" lvl="4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286000" marR="0" lvl="5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743200" marR="0" lvl="6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200400" marR="0" lvl="7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657600" marR="0" lvl="8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 2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0" y="3435846"/>
            <a:ext cx="9144000" cy="112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45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marR="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marR="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marR="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marR="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327025" y="3996928"/>
            <a:ext cx="8817000" cy="50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575A"/>
              </a:buClr>
              <a:buFont typeface="Arial"/>
              <a:buNone/>
              <a:defRPr/>
            </a:lvl1pPr>
            <a:lvl2pPr marL="742950" marR="0" lvl="1" indent="-571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2pPr>
            <a:lvl3pPr marL="1143000" marR="0" lvl="2" indent="-25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▪"/>
              <a:defRPr/>
            </a:lvl3pPr>
            <a:lvl4pPr marL="1600200" marR="0" lvl="3" indent="-25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4pPr>
            <a:lvl5pPr marL="2057400" marR="0" lvl="4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5pPr>
            <a:lvl6pPr marL="2514600" marR="0" lvl="5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6pPr>
            <a:lvl7pPr marL="2971800" marR="0" lvl="6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7pPr>
            <a:lvl8pPr marL="3429000" marR="0" lvl="7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8pPr>
            <a:lvl9pPr marL="3886200" marR="0" lvl="8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2" name="Shape 32"/>
          <p:cNvSpPr txBox="1"/>
          <p:nvPr/>
        </p:nvSpPr>
        <p:spPr>
          <a:xfrm>
            <a:off x="4338228" y="4814386"/>
            <a:ext cx="467400" cy="19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n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pic>
        <p:nvPicPr>
          <p:cNvPr id="33" name="Shape 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400000">
            <a:off x="8433784" y="4364900"/>
            <a:ext cx="174900" cy="10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Shape 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3528" y="4787883"/>
            <a:ext cx="1026000" cy="22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 3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722312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algn="l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722312" y="2180034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lvl="0" indent="0" rtl="0">
              <a:spcBef>
                <a:spcPts val="0"/>
              </a:spcBef>
              <a:buFont typeface="Arial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352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4208400" cy="3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716016" y="951569"/>
            <a:ext cx="4209900" cy="3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323528" y="0"/>
            <a:ext cx="8229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23528" y="951569"/>
            <a:ext cx="4176600" cy="47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lvl="0" indent="0" rtl="0">
              <a:spcBef>
                <a:spcPts val="0"/>
              </a:spcBef>
              <a:buFont typeface="Tahoma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2"/>
          </p:nvPr>
        </p:nvSpPr>
        <p:spPr>
          <a:xfrm>
            <a:off x="323528" y="1431391"/>
            <a:ext cx="4176600" cy="3138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3"/>
          </p:nvPr>
        </p:nvSpPr>
        <p:spPr>
          <a:xfrm>
            <a:off x="4644007" y="951569"/>
            <a:ext cx="4165200" cy="47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lvl="0" indent="0" rtl="0">
              <a:spcBef>
                <a:spcPts val="0"/>
              </a:spcBef>
              <a:buFont typeface="Tahoma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4"/>
          </p:nvPr>
        </p:nvSpPr>
        <p:spPr>
          <a:xfrm>
            <a:off x="4655369" y="1431391"/>
            <a:ext cx="4165200" cy="3138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eference 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23850" y="195485"/>
            <a:ext cx="8569200" cy="540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Font typeface="Tahoma"/>
              <a:buNone/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0" name="Shape 50"/>
          <p:cNvSpPr txBox="1"/>
          <p:nvPr/>
        </p:nvSpPr>
        <p:spPr>
          <a:xfrm rot="-5400000">
            <a:off x="1821785" y="1271540"/>
            <a:ext cx="1178700" cy="43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nl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CHALLENGE</a:t>
            </a:r>
          </a:p>
        </p:txBody>
      </p:sp>
      <p:sp>
        <p:nvSpPr>
          <p:cNvPr id="51" name="Shape 51"/>
          <p:cNvSpPr txBox="1"/>
          <p:nvPr/>
        </p:nvSpPr>
        <p:spPr>
          <a:xfrm rot="-5400000">
            <a:off x="1821785" y="2459672"/>
            <a:ext cx="1178700" cy="43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nl" sz="16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</a:p>
        </p:txBody>
      </p:sp>
      <p:sp>
        <p:nvSpPr>
          <p:cNvPr id="52" name="Shape 52"/>
          <p:cNvSpPr txBox="1"/>
          <p:nvPr/>
        </p:nvSpPr>
        <p:spPr>
          <a:xfrm rot="-5400000">
            <a:off x="1737297" y="3733577"/>
            <a:ext cx="1350000" cy="43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nl" sz="1600" b="1" i="0" u="none" strike="noStrike" cap="none">
                <a:solidFill>
                  <a:srgbClr val="AE6200"/>
                </a:solidFill>
                <a:latin typeface="Arial"/>
                <a:ea typeface="Arial"/>
                <a:cs typeface="Arial"/>
                <a:sym typeface="Arial"/>
              </a:rPr>
              <a:t>BENEFITS</a:t>
            </a:r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2627783" y="843558"/>
            <a:ext cx="6336600" cy="1178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marL="176212" lvl="0" indent="-23812" rtl="0">
              <a:spcBef>
                <a:spcPts val="0"/>
              </a:spcBef>
              <a:buClr>
                <a:schemeClr val="dk1"/>
              </a:buClr>
              <a:buFont typeface="Arial"/>
              <a:buChar char="▪"/>
              <a:defRPr/>
            </a:lvl1pPr>
            <a:lvl2pPr marL="360362" lvl="1" indent="-207962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buClr>
                <a:srgbClr val="005C72"/>
              </a:buClr>
              <a:buFont typeface="Arial"/>
              <a:buNone/>
              <a:defRPr/>
            </a:lvl3pPr>
            <a:lvl4pPr lvl="3" rtl="0">
              <a:spcBef>
                <a:spcPts val="0"/>
              </a:spcBef>
              <a:defRPr/>
            </a:lvl4pPr>
            <a:lvl5pPr marL="808037" lvl="4" indent="-274637" rtl="0">
              <a:spcBef>
                <a:spcPts val="0"/>
              </a:spcBef>
              <a:defRPr/>
            </a:lvl5pPr>
            <a:lvl6pPr marL="1617662" lvl="5" indent="-1084262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251520" y="897563"/>
            <a:ext cx="1944300" cy="76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 algn="l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3"/>
          </p:nvPr>
        </p:nvSpPr>
        <p:spPr>
          <a:xfrm>
            <a:off x="251520" y="1660916"/>
            <a:ext cx="1944300" cy="21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lvl="0" indent="0" rtl="0">
              <a:spcBef>
                <a:spcPts val="0"/>
              </a:spcBef>
              <a:buClr>
                <a:srgbClr val="4F575A"/>
              </a:buClr>
              <a:buFont typeface="Arial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4"/>
          </p:nvPr>
        </p:nvSpPr>
        <p:spPr>
          <a:xfrm>
            <a:off x="251519" y="1875229"/>
            <a:ext cx="1944300" cy="21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lvl="0" indent="0" rtl="0">
              <a:spcBef>
                <a:spcPts val="0"/>
              </a:spcBef>
              <a:buClr>
                <a:srgbClr val="4F575A"/>
              </a:buClr>
              <a:buFont typeface="Arial"/>
              <a:buNone/>
              <a:defRPr/>
            </a:lvl1pPr>
            <a:lvl2pPr marL="457200" lvl="1" indent="0" rtl="0">
              <a:spcBef>
                <a:spcPts val="0"/>
              </a:spcBef>
              <a:buFont typeface="Arial"/>
              <a:buNone/>
              <a:defRPr/>
            </a:lvl2pPr>
            <a:lvl3pPr marL="914400" lvl="2" indent="0" rtl="0">
              <a:spcBef>
                <a:spcPts val="0"/>
              </a:spcBef>
              <a:buFont typeface="Arial"/>
              <a:buNone/>
              <a:defRPr/>
            </a:lvl3pPr>
            <a:lvl4pPr marL="1371600" lvl="3" indent="0" rtl="0">
              <a:spcBef>
                <a:spcPts val="0"/>
              </a:spcBef>
              <a:buFont typeface="Arial"/>
              <a:buNone/>
              <a:defRPr/>
            </a:lvl4pPr>
            <a:lvl5pPr marL="1828800" lvl="4" indent="0" rtl="0">
              <a:spcBef>
                <a:spcPts val="0"/>
              </a:spcBef>
              <a:buFont typeface="Arial"/>
              <a:buNone/>
              <a:defRPr/>
            </a:lvl5pPr>
            <a:lvl6pPr marL="2286000" lvl="5" indent="0" rtl="0">
              <a:spcBef>
                <a:spcPts val="0"/>
              </a:spcBef>
              <a:buFont typeface="Arial"/>
              <a:buNone/>
              <a:defRPr/>
            </a:lvl6pPr>
            <a:lvl7pPr marL="2743200" lvl="6" indent="0" rtl="0">
              <a:spcBef>
                <a:spcPts val="0"/>
              </a:spcBef>
              <a:buFont typeface="Arial"/>
              <a:buNone/>
              <a:defRPr/>
            </a:lvl7pPr>
            <a:lvl8pPr marL="3200400" lvl="7" indent="0" rtl="0">
              <a:spcBef>
                <a:spcPts val="0"/>
              </a:spcBef>
              <a:buFont typeface="Arial"/>
              <a:buNone/>
              <a:defRPr/>
            </a:lvl8pPr>
            <a:lvl9pPr marL="3657600" lvl="8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5"/>
          </p:nvPr>
        </p:nvSpPr>
        <p:spPr>
          <a:xfrm>
            <a:off x="2627783" y="2022284"/>
            <a:ext cx="6336600" cy="1178700"/>
          </a:xfrm>
          <a:prstGeom prst="rect">
            <a:avLst/>
          </a:prstGeom>
          <a:solidFill>
            <a:srgbClr val="FFE6C7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marL="268287" lvl="0" indent="-268287" algn="l" rtl="0">
              <a:spcBef>
                <a:spcPts val="0"/>
              </a:spcBef>
              <a:buClr>
                <a:srgbClr val="002356"/>
              </a:buClr>
              <a:buFont typeface="Arial"/>
              <a:buNone/>
              <a:defRPr/>
            </a:lvl1pPr>
            <a:lvl2pPr marL="360362" lvl="1" indent="-195262" rtl="0">
              <a:spcBef>
                <a:spcPts val="0"/>
              </a:spcBef>
              <a:defRPr/>
            </a:lvl2pPr>
            <a:lvl3pPr marL="542925" lvl="2" indent="-98425" algn="l" rtl="0">
              <a:spcBef>
                <a:spcPts val="280"/>
              </a:spcBef>
              <a:buClr>
                <a:srgbClr val="002356"/>
              </a:buClr>
              <a:buFont typeface="Arial"/>
              <a:buChar char="o"/>
              <a:defRPr/>
            </a:lvl3pPr>
            <a:lvl4pPr marL="533400" lvl="3" indent="-279400" rtl="0">
              <a:spcBef>
                <a:spcPts val="0"/>
              </a:spcBef>
              <a:defRPr/>
            </a:lvl4pPr>
            <a:lvl5pPr marL="808037" lvl="4" indent="-274637" rtl="0">
              <a:spcBef>
                <a:spcPts val="0"/>
              </a:spcBef>
              <a:defRPr/>
            </a:lvl5pPr>
            <a:lvl6pPr marL="1617662" lvl="5" indent="-1084262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6"/>
          </p:nvPr>
        </p:nvSpPr>
        <p:spPr>
          <a:xfrm>
            <a:off x="2627783" y="3201012"/>
            <a:ext cx="6336600" cy="1422900"/>
          </a:xfrm>
          <a:prstGeom prst="rect">
            <a:avLst/>
          </a:prstGeom>
          <a:solidFill>
            <a:srgbClr val="FECE90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marL="808037" lvl="4" indent="-274637" rtl="0">
              <a:spcBef>
                <a:spcPts val="0"/>
              </a:spcBef>
              <a:defRPr/>
            </a:lvl5pPr>
            <a:lvl6pPr marL="1617662" lvl="5" indent="-1084262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59" name="Shape 59"/>
          <p:cNvCxnSpPr/>
          <p:nvPr/>
        </p:nvCxnSpPr>
        <p:spPr>
          <a:xfrm rot="-5400000" flipH="1">
            <a:off x="1853751" y="1329558"/>
            <a:ext cx="1188000" cy="216000"/>
          </a:xfrm>
          <a:prstGeom prst="straightConnector1">
            <a:avLst/>
          </a:prstGeom>
          <a:noFill/>
          <a:ln w="2857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Shape 60"/>
          <p:cNvCxnSpPr/>
          <p:nvPr/>
        </p:nvCxnSpPr>
        <p:spPr>
          <a:xfrm rot="-5400000" flipH="1">
            <a:off x="1853751" y="2517690"/>
            <a:ext cx="1188000" cy="2160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Shape 61"/>
          <p:cNvCxnSpPr/>
          <p:nvPr/>
        </p:nvCxnSpPr>
        <p:spPr>
          <a:xfrm rot="-5400000" flipH="1">
            <a:off x="1745602" y="3813972"/>
            <a:ext cx="1404300" cy="216000"/>
          </a:xfrm>
          <a:prstGeom prst="straightConnector1">
            <a:avLst/>
          </a:prstGeom>
          <a:noFill/>
          <a:ln w="28575" cap="flat" cmpd="sng">
            <a:solidFill>
              <a:srgbClr val="AE62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jpg"/><Relationship Id="rId18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 rot="5400000">
            <a:off x="8433784" y="4364900"/>
            <a:ext cx="174900" cy="10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7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323528" y="4787883"/>
            <a:ext cx="1026000" cy="2262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ahoma"/>
              <a:buNone/>
              <a:defRPr/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2514600" marR="0" lvl="5" indent="-228600" algn="l" rtl="0">
              <a:spcBef>
                <a:spcPts val="0"/>
              </a:spcBef>
              <a:spcAft>
                <a:spcPts val="0"/>
              </a:spcAft>
              <a:defRPr/>
            </a:lvl6pPr>
            <a:lvl7pPr marL="2971800" marR="0" lvl="6" indent="-228600" algn="l" rtl="0">
              <a:spcBef>
                <a:spcPts val="0"/>
              </a:spcBef>
              <a:spcAft>
                <a:spcPts val="0"/>
              </a:spcAft>
              <a:defRPr/>
            </a:lvl7pPr>
            <a:lvl8pPr marL="3429000" marR="0" lvl="7" indent="-228600" algn="l" rtl="0">
              <a:spcBef>
                <a:spcPts val="0"/>
              </a:spcBef>
              <a:spcAft>
                <a:spcPts val="0"/>
              </a:spcAft>
              <a:defRPr/>
            </a:lvl8pPr>
            <a:lvl9pPr marL="3886200" marR="0" lvl="8" indent="-22860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88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  <a:buChar char="▪"/>
              <a:defRPr/>
            </a:lvl1pPr>
            <a:lvl2pPr marL="742950" marR="0" lvl="1" indent="-571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2pPr>
            <a:lvl3pPr marL="1143000" marR="0" lvl="2" indent="-25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▪"/>
              <a:defRPr/>
            </a:lvl3pPr>
            <a:lvl4pPr marL="1600200" marR="0" lvl="3" indent="-254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-"/>
              <a:defRPr/>
            </a:lvl4pPr>
            <a:lvl5pPr marL="2057400" marR="0" lvl="4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○"/>
              <a:defRPr/>
            </a:lvl5pPr>
            <a:lvl6pPr marL="2514600" marR="0" lvl="5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■"/>
              <a:defRPr/>
            </a:lvl6pPr>
            <a:lvl7pPr marL="2971800" marR="0" lvl="6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●"/>
              <a:defRPr/>
            </a:lvl7pPr>
            <a:lvl8pPr marL="3429000" marR="0" lvl="7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○"/>
              <a:defRPr/>
            </a:lvl8pPr>
            <a:lvl9pPr marL="3886200" marR="0" lvl="8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10" name="Shape 10"/>
          <p:cNvSpPr/>
          <p:nvPr/>
        </p:nvSpPr>
        <p:spPr>
          <a:xfrm>
            <a:off x="0" y="735545"/>
            <a:ext cx="9144000" cy="3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" name="Shape 11"/>
          <p:cNvCxnSpPr/>
          <p:nvPr/>
        </p:nvCxnSpPr>
        <p:spPr>
          <a:xfrm>
            <a:off x="0" y="4677983"/>
            <a:ext cx="9144000" cy="12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12" name="Shape 12"/>
          <p:cNvSpPr txBox="1"/>
          <p:nvPr/>
        </p:nvSpPr>
        <p:spPr>
          <a:xfrm>
            <a:off x="4338228" y="4802873"/>
            <a:ext cx="467400" cy="19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n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ncoenen/spring-course" TargetMode="External"/><Relationship Id="rId4" Type="http://schemas.openxmlformats.org/officeDocument/2006/relationships/hyperlink" Target="https://github.com/andreasevers/spring-aspectj-course" TargetMode="External"/><Relationship Id="rId5" Type="http://schemas.openxmlformats.org/officeDocument/2006/relationships/hyperlink" Target="http://javabrains.koushik.org/courses/spring_core" TargetMode="External"/><Relationship Id="rId6" Type="http://schemas.openxmlformats.org/officeDocument/2006/relationships/hyperlink" Target="https://spring.io/guide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s://jira.spring.io/browse/SPR-9888" TargetMode="Externa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hyperlink" Target="https://spring.io/blog/2013/10/23/the-spring-io-site" TargetMode="Externa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4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hyperlink" Target="https://twitter.com/rob_winch/status/364871658483351552" TargetMode="Externa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start.spring.io" TargetMode="External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6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Relationship Id="rId3" Type="http://schemas.openxmlformats.org/officeDocument/2006/relationships/hyperlink" Target="http://start.spring.io" TargetMode="Externa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8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9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20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21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spring.io/spring-boot/docs/current-SNAPSHOT/reference/htmlsingle/%23using-boot-starter" TargetMode="External"/><Relationship Id="rId4" Type="http://schemas.openxmlformats.org/officeDocument/2006/relationships/hyperlink" Target="http://docs.spring.io/spring-boot/docs/current-SNAPSHOT/reference/htmlsingle/%23common-application-propertie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4.xml"/><Relationship Id="rId3" Type="http://schemas.openxmlformats.org/officeDocument/2006/relationships/hyperlink" Target="http://www.webjars.org/" TargetMode="Externa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spring.io/spring-boot/docs/current-SNAPSHOT/reference/htmlsingle/%23boot-features-profiles" TargetMode="External"/><Relationship Id="rId4" Type="http://schemas.openxmlformats.org/officeDocument/2006/relationships/hyperlink" Target="http://docs.spring.io/spring-boot/docs/current-SNAPSHOT/reference/htmlsingle/%23boot-features-spring-mvc-static-conten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6.xml"/><Relationship Id="rId3" Type="http://schemas.openxmlformats.org/officeDocument/2006/relationships/hyperlink" Target="http://livereload.com/extensions/" TargetMode="Externa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7.xml"/><Relationship Id="rId3" Type="http://schemas.openxmlformats.org/officeDocument/2006/relationships/hyperlink" Target="http://docs.spring.io/spring-framework/docs/current/spring-framework-reference/html/integration-testing.html%23spring-mvc-test-framework" TargetMode="Externa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6000" y="0"/>
            <a:ext cx="92194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/>
          <p:nvPr/>
        </p:nvSpPr>
        <p:spPr>
          <a:xfrm>
            <a:off x="-26000" y="2612750"/>
            <a:ext cx="9340500" cy="1920900"/>
          </a:xfrm>
          <a:prstGeom prst="rect">
            <a:avLst/>
          </a:prstGeom>
          <a:solidFill>
            <a:srgbClr val="E8850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499525" y="3009752"/>
            <a:ext cx="5487600" cy="856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nl" sz="3000" b="1">
                <a:solidFill>
                  <a:srgbClr val="000000"/>
                </a:solidFill>
              </a:rPr>
              <a:t>Spring</a:t>
            </a:r>
          </a:p>
        </p:txBody>
      </p:sp>
      <p:pic>
        <p:nvPicPr>
          <p:cNvPr id="86" name="Shape 86" descr="ABP_logo_v2_600x17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3150" y="158500"/>
            <a:ext cx="1042800" cy="30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initialization (XML)</a:t>
            </a:r>
          </a:p>
        </p:txBody>
      </p:sp>
      <p:sp>
        <p:nvSpPr>
          <p:cNvPr id="153" name="Shape 153"/>
          <p:cNvSpPr/>
          <p:nvPr/>
        </p:nvSpPr>
        <p:spPr>
          <a:xfrm>
            <a:off x="334400" y="1078225"/>
            <a:ext cx="8338800" cy="17013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&lt;beans xmlns="http://www.springframework.org/schema/beans"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xmlns:xsi="http://www.w3.org/2001/XMLSchema-instance"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xsi:schemaLocation="http://www.springframework.org/schema/beans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http://www.springframework.org/schema/beans/spring-beans-3.0.xsd"&gt;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&lt;bean id=”messageService” class=”be.ordina.spring.service.EmailService” /&gt;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&lt;/beans&gt;</a:t>
            </a:r>
          </a:p>
        </p:txBody>
      </p:sp>
      <p:sp>
        <p:nvSpPr>
          <p:cNvPr id="154" name="Shape 154"/>
          <p:cNvSpPr/>
          <p:nvPr/>
        </p:nvSpPr>
        <p:spPr>
          <a:xfrm>
            <a:off x="6330450" y="2654925"/>
            <a:ext cx="252925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context.xml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Factory vs. Application Context</a:t>
            </a:r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Both load beans and wire them together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Application Context offers much more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i18n, AOP, …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Usually we use </a:t>
            </a: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ApplicationContext</a:t>
            </a:r>
          </a:p>
        </p:txBody>
      </p:sp>
      <p:sp>
        <p:nvSpPr>
          <p:cNvPr id="161" name="Shape 161"/>
          <p:cNvSpPr/>
          <p:nvPr/>
        </p:nvSpPr>
        <p:spPr>
          <a:xfrm>
            <a:off x="2397050" y="2682075"/>
            <a:ext cx="4917024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Example3_ApplicationContext.java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example</a:t>
            </a:r>
          </a:p>
        </p:txBody>
      </p:sp>
      <p:sp>
        <p:nvSpPr>
          <p:cNvPr id="167" name="Shape 167"/>
          <p:cNvSpPr/>
          <p:nvPr/>
        </p:nvSpPr>
        <p:spPr>
          <a:xfrm>
            <a:off x="323850" y="978050"/>
            <a:ext cx="8338800" cy="10740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package be.ordina.spring.service;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interface MessageService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boolean sendMessage(String msg, String receiver);</a:t>
            </a:r>
          </a:p>
          <a:p>
            <a:pPr lv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168" name="Shape 168"/>
          <p:cNvSpPr/>
          <p:nvPr/>
        </p:nvSpPr>
        <p:spPr>
          <a:xfrm>
            <a:off x="323850" y="2230750"/>
            <a:ext cx="8338800" cy="19959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package be.ordina.spring.service;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@Service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EmailService implements MessageService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boolean sendMessage(String msg, String rec)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System.out.println("Email Sent to "+rec+ " with Message="+msg);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true;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169" name="Shape 169"/>
          <p:cNvSpPr/>
          <p:nvPr/>
        </p:nvSpPr>
        <p:spPr>
          <a:xfrm>
            <a:off x="6156850" y="435875"/>
            <a:ext cx="270286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EmailService.java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Configure bean properties</a:t>
            </a:r>
          </a:p>
        </p:txBody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Initialize a property through the Spring configuration file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&lt;property&gt;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&lt;constructor-arg&gt;</a:t>
            </a:r>
          </a:p>
        </p:txBody>
      </p:sp>
      <p:sp>
        <p:nvSpPr>
          <p:cNvPr id="176" name="Shape 176"/>
          <p:cNvSpPr/>
          <p:nvPr/>
        </p:nvSpPr>
        <p:spPr>
          <a:xfrm>
            <a:off x="1877475" y="2469200"/>
            <a:ext cx="538903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Example4_PropertyInitialization.java</a:t>
            </a:r>
          </a:p>
        </p:txBody>
      </p:sp>
      <p:sp>
        <p:nvSpPr>
          <p:cNvPr id="177" name="Shape 177"/>
          <p:cNvSpPr/>
          <p:nvPr/>
        </p:nvSpPr>
        <p:spPr>
          <a:xfrm>
            <a:off x="1877475" y="3445300"/>
            <a:ext cx="538903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Example5_ConstructorInjection.java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Using dependencies</a:t>
            </a:r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A typical application system consists of several parts working together to carry out a use case</a:t>
            </a:r>
          </a:p>
        </p:txBody>
      </p:sp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563" y="1799000"/>
            <a:ext cx="623887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Before Dependency Injection </a:t>
            </a:r>
          </a:p>
        </p:txBody>
      </p:sp>
      <p:sp>
        <p:nvSpPr>
          <p:cNvPr id="190" name="Shape 190"/>
          <p:cNvSpPr/>
          <p:nvPr/>
        </p:nvSpPr>
        <p:spPr>
          <a:xfrm>
            <a:off x="334400" y="2218075"/>
            <a:ext cx="8338800" cy="23577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@Component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SendApplication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private MessageService service;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SendApplication(){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this.service =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new EmailService()</a:t>
            </a: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boolean processMessage(String msg, String rec){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this.service.sendMessage(msg, rec);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1323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Explicit initialization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Results in high coupling between components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Difficult to test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Dependency Injection or “wiring”</a:t>
            </a:r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Also known as </a:t>
            </a:r>
            <a:r>
              <a:rPr lang="nl" sz="1800" b="1"/>
              <a:t>Inversion of Control (IoC)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Classes need to know about each other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Links beans together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Results in cleaner code and simplified testing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Swap out the dependency with a different implementation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Field-, setter- or constructor injection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@Autowired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Dependency Injection example</a:t>
            </a:r>
          </a:p>
        </p:txBody>
      </p:sp>
      <p:sp>
        <p:nvSpPr>
          <p:cNvPr id="203" name="Shape 203"/>
          <p:cNvSpPr/>
          <p:nvPr/>
        </p:nvSpPr>
        <p:spPr>
          <a:xfrm>
            <a:off x="323850" y="1087750"/>
            <a:ext cx="8338800" cy="27345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&lt;beans xmlns="http://www.springframework.org/schema/beans"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xmlns:xsi="http://www.w3.org/2001/XMLSchema-instance"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xsi:schemaLocation="http://www.springframework.org/schema/beans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http://www.springframework.org/schema/beans/spring-beans-3.0.xsd"&gt;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&lt;bean id="sendApplication" class="be.ordina.spring.components.SendApplication"&gt;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nl" sz="12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&lt;property name="messageService" ref="emailService"/&gt;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&lt;/bean&gt;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&lt;bean id="emailService" class="be.ordina.spring.service.EmailService"&gt;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&lt;property name="footer" value="Best regards, Ken and Andreas"/&gt;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&lt;/bean&gt;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&lt;/beans&gt;</a:t>
            </a:r>
          </a:p>
          <a:p>
            <a:pPr lvl="0" rtl="0">
              <a:spcBef>
                <a:spcPts val="0"/>
              </a:spcBef>
              <a:buNone/>
            </a:pPr>
            <a:endParaRPr sz="12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4" name="Shape 204"/>
          <p:cNvSpPr/>
          <p:nvPr/>
        </p:nvSpPr>
        <p:spPr>
          <a:xfrm>
            <a:off x="3503400" y="3445300"/>
            <a:ext cx="538903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Example6_DependencyInjection.java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Injecting Collections</a:t>
            </a:r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nl" sz="1800" dirty="0"/>
              <a:t>,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lang="nl" sz="1800" dirty="0"/>
              <a:t> and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Map</a:t>
            </a:r>
            <a:r>
              <a:rPr lang="nl" sz="1800" dirty="0"/>
              <a:t> are supported</a:t>
            </a:r>
          </a:p>
        </p:txBody>
      </p:sp>
      <p:sp>
        <p:nvSpPr>
          <p:cNvPr id="211" name="Shape 211"/>
          <p:cNvSpPr/>
          <p:nvPr/>
        </p:nvSpPr>
        <p:spPr>
          <a:xfrm>
            <a:off x="323838" y="1725650"/>
            <a:ext cx="8338800" cy="16473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&lt;constructor-arg&gt;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&lt;list&gt;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&lt;value&gt;Ken&lt;/value&gt;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&lt;value&gt;Andreas&lt;/value&gt;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&lt;value&gt;Dieter&lt;/value&gt;</a:t>
            </a:r>
          </a:p>
          <a:p>
            <a:pPr lvl="0">
              <a:buClr>
                <a:schemeClr val="dk1"/>
              </a:buClr>
              <a:buSzPct val="91666"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l-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l-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&lt;value&gt;</a:t>
            </a:r>
            <a:r>
              <a:rPr lang="nl-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Tim</a:t>
            </a:r>
            <a:r>
              <a:rPr lang="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value&gt;    </a:t>
            </a:r>
            <a:endParaRPr lang="nl-NL" sz="12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ct val="91666"/>
            </a:pPr>
            <a:r>
              <a:rPr lang="nl-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nl" sz="1200" dirty="0" smtClean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list&gt;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&lt;/constructor-arg&gt;</a:t>
            </a:r>
          </a:p>
        </p:txBody>
      </p:sp>
      <p:sp>
        <p:nvSpPr>
          <p:cNvPr id="212" name="Shape 212"/>
          <p:cNvSpPr/>
          <p:nvPr/>
        </p:nvSpPr>
        <p:spPr>
          <a:xfrm>
            <a:off x="4609010" y="2996000"/>
            <a:ext cx="428344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Example7_Collections.java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Autowiring</a:t>
            </a:r>
          </a:p>
        </p:txBody>
      </p:sp>
      <p:sp>
        <p:nvSpPr>
          <p:cNvPr id="218" name="Shape 218"/>
          <p:cNvSpPr/>
          <p:nvPr/>
        </p:nvSpPr>
        <p:spPr>
          <a:xfrm>
            <a:off x="4609010" y="478650"/>
            <a:ext cx="428344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Example8_Autowiring.java</a:t>
            </a:r>
          </a:p>
        </p:txBody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1065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Name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Type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Constructor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 dirty="0" smtClean="0"/>
              <a:t>Agenda</a:t>
            </a:r>
            <a:endParaRPr lang="nl" sz="2400" b="1" dirty="0"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068854" y="1636341"/>
            <a:ext cx="3078600" cy="855900"/>
          </a:xfrm>
          <a:prstGeom prst="rect">
            <a:avLst/>
          </a:prstGeom>
          <a:solidFill>
            <a:srgbClr val="FFE599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nl" sz="1000"/>
              <a:t> </a:t>
            </a:r>
          </a:p>
        </p:txBody>
      </p:sp>
      <p:pic>
        <p:nvPicPr>
          <p:cNvPr id="94" name="Shape 94"/>
          <p:cNvPicPr preferRelativeResize="0"/>
          <p:nvPr/>
        </p:nvPicPr>
        <p:blipFill rotWithShape="1">
          <a:blip r:embed="rId3">
            <a:alphaModFix/>
          </a:blip>
          <a:srcRect t="24936" r="19015" b="19012"/>
          <a:stretch/>
        </p:blipFill>
        <p:spPr>
          <a:xfrm>
            <a:off x="2174850" y="1636338"/>
            <a:ext cx="894000" cy="8559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068850" y="1636350"/>
            <a:ext cx="3078600" cy="855900"/>
          </a:xfrm>
          <a:prstGeom prst="rect">
            <a:avLst/>
          </a:prstGeom>
          <a:solidFill>
            <a:srgbClr val="FFE599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nl" sz="1000" dirty="0"/>
              <a:t>Andreas Evers &amp; </a:t>
            </a:r>
            <a:r>
              <a:rPr lang="nl" sz="1000" dirty="0">
                <a:solidFill>
                  <a:schemeClr val="dk1"/>
                </a:solidFill>
              </a:rPr>
              <a:t>Ken </a:t>
            </a:r>
            <a:r>
              <a:rPr lang="nl" sz="1000" dirty="0" smtClean="0">
                <a:solidFill>
                  <a:schemeClr val="dk1"/>
                </a:solidFill>
              </a:rPr>
              <a:t>Coenen</a:t>
            </a:r>
            <a:r>
              <a:rPr lang="nl-NL" sz="1000" dirty="0" smtClean="0">
                <a:solidFill>
                  <a:schemeClr val="dk1"/>
                </a:solidFill>
              </a:rPr>
              <a:t> &amp; Tim De Roock</a:t>
            </a:r>
            <a:endParaRPr lang="nl" sz="1000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nl-NL" sz="1200" b="1" dirty="0" smtClean="0"/>
              <a:t>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nl" sz="1200" b="1" dirty="0" smtClean="0"/>
              <a:t>Spring </a:t>
            </a:r>
            <a:r>
              <a:rPr lang="nl" sz="1200" b="1" dirty="0"/>
              <a:t>Core</a:t>
            </a:r>
          </a:p>
        </p:txBody>
      </p:sp>
      <p:pic>
        <p:nvPicPr>
          <p:cNvPr id="97" name="Shape 97"/>
          <p:cNvPicPr preferRelativeResize="0"/>
          <p:nvPr/>
        </p:nvPicPr>
        <p:blipFill rotWithShape="1">
          <a:blip r:embed="rId4">
            <a:alphaModFix/>
          </a:blip>
          <a:srcRect l="16127" t="19709" r="14596" b="37600"/>
          <a:stretch/>
        </p:blipFill>
        <p:spPr>
          <a:xfrm>
            <a:off x="6147450" y="1636350"/>
            <a:ext cx="894000" cy="85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1616324" y="444075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Scopes</a:t>
            </a:r>
          </a:p>
        </p:txBody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112700" y="850424"/>
            <a:ext cx="8782200" cy="385677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scope</a:t>
            </a:r>
            <a:r>
              <a:rPr lang="nl" sz="1800" dirty="0"/>
              <a:t> attribute on bean </a:t>
            </a:r>
            <a:r>
              <a:rPr lang="nl" sz="1800" dirty="0" smtClean="0"/>
              <a:t>element</a:t>
            </a:r>
            <a:endParaRPr lang="nl" sz="1800" dirty="0"/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b="1" dirty="0"/>
              <a:t>Singleton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Once per Spring container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Default </a:t>
            </a:r>
            <a:r>
              <a:rPr lang="nl" sz="1800" dirty="0" smtClean="0"/>
              <a:t>(!)</a:t>
            </a:r>
            <a:endParaRPr lang="nl" sz="1800" dirty="0"/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b="1" dirty="0"/>
              <a:t>Prototype</a:t>
            </a:r>
            <a:r>
              <a:rPr lang="nl" sz="1800" dirty="0"/>
              <a:t> 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New object on each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ref</a:t>
            </a:r>
            <a:r>
              <a:rPr lang="nl" sz="1800" dirty="0"/>
              <a:t> or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getBean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Same as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new Xyz()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Font typeface="Courier New"/>
            </a:pPr>
            <a:r>
              <a:rPr lang="nl" sz="1800" b="1" dirty="0">
                <a:solidFill>
                  <a:schemeClr val="dk1"/>
                </a:solidFill>
              </a:rPr>
              <a:t>Request, Session and Global Session (web scopes)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</a:rPr>
              <a:t>New bean per request, session or global HTTP session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lifecycle hooks</a:t>
            </a:r>
          </a:p>
        </p:txBody>
      </p:sp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8571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sz="1800" b="1" dirty="0"/>
              <a:t>Creation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InitializingBean</a:t>
            </a:r>
            <a:r>
              <a:rPr lang="nl" sz="1800" dirty="0"/>
              <a:t> interface and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afterPropertiesSet()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Courier New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init-method</a:t>
            </a:r>
            <a:r>
              <a:rPr lang="nl" sz="1800" dirty="0"/>
              <a:t> attribute in bean definition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default-init-method</a:t>
            </a:r>
            <a:r>
              <a:rPr lang="nl" sz="1800" dirty="0">
                <a:solidFill>
                  <a:schemeClr val="dk1"/>
                </a:solidFill>
              </a:rPr>
              <a:t> attribute in beans definition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@PostConstruct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Font typeface="Courier New"/>
            </a:pPr>
            <a:r>
              <a:rPr lang="nl" sz="1800" b="1" dirty="0">
                <a:solidFill>
                  <a:schemeClr val="dk1"/>
                </a:solidFill>
              </a:rPr>
              <a:t>Destruction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DisposableBean</a:t>
            </a:r>
            <a:r>
              <a:rPr lang="nl" sz="1800" dirty="0"/>
              <a:t> </a:t>
            </a:r>
            <a:r>
              <a:rPr lang="nl" sz="1800" dirty="0">
                <a:solidFill>
                  <a:schemeClr val="dk1"/>
                </a:solidFill>
              </a:rPr>
              <a:t>interface </a:t>
            </a:r>
            <a:r>
              <a:rPr lang="nl" sz="1800" dirty="0"/>
              <a:t>and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destroy()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destroy-method</a:t>
            </a:r>
            <a:r>
              <a:rPr lang="nl" sz="1800" dirty="0">
                <a:solidFill>
                  <a:schemeClr val="dk1"/>
                </a:solidFill>
              </a:rPr>
              <a:t> attribute in bean definition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default-destroy-method</a:t>
            </a:r>
            <a:r>
              <a:rPr lang="nl" sz="1800" dirty="0">
                <a:solidFill>
                  <a:schemeClr val="dk1"/>
                </a:solidFill>
              </a:rPr>
              <a:t> attribute in beans definition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@PreDestroy</a:t>
            </a:r>
          </a:p>
        </p:txBody>
      </p:sp>
      <p:sp>
        <p:nvSpPr>
          <p:cNvPr id="232" name="Shape 232"/>
          <p:cNvSpPr txBox="1"/>
          <p:nvPr/>
        </p:nvSpPr>
        <p:spPr>
          <a:xfrm>
            <a:off x="4360500" y="4177280"/>
            <a:ext cx="4783500" cy="52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b="1" dirty="0">
                <a:solidFill>
                  <a:srgbClr val="FF0000"/>
                </a:solidFill>
              </a:rPr>
              <a:t>InitializingBean and DisposableBean have precedence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BeanPostProcessor</a:t>
            </a:r>
            <a:r>
              <a:rPr lang="nl" sz="2400" b="1">
                <a:solidFill>
                  <a:schemeClr val="dk1"/>
                </a:solidFill>
              </a:rPr>
              <a:t> and </a:t>
            </a:r>
            <a:r>
              <a:rPr lang="nl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BeanFactoryPostProcessor</a:t>
            </a: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397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sz="1800" dirty="0">
                <a:solidFill>
                  <a:schemeClr val="dk1"/>
                </a:solidFill>
              </a:rPr>
              <a:t>Plug in extra functionality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</a:rPr>
              <a:t>Example is the </a:t>
            </a: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PropertyPlaceholderConfigurer</a:t>
            </a:r>
          </a:p>
        </p:txBody>
      </p:sp>
      <p:sp>
        <p:nvSpPr>
          <p:cNvPr id="239" name="Shape 239"/>
          <p:cNvSpPr/>
          <p:nvPr/>
        </p:nvSpPr>
        <p:spPr>
          <a:xfrm>
            <a:off x="322625" y="2264675"/>
            <a:ext cx="8338800" cy="10689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&lt;bean class="org.springframework.beans.factory.config.PropertyPlaceholderConfigurer"&gt;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&lt;property name="locations" value="classpath:email.properties"/&gt;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&lt;/bean&gt;</a:t>
            </a:r>
          </a:p>
        </p:txBody>
      </p:sp>
      <p:sp>
        <p:nvSpPr>
          <p:cNvPr id="240" name="Shape 240"/>
          <p:cNvSpPr/>
          <p:nvPr/>
        </p:nvSpPr>
        <p:spPr>
          <a:xfrm>
            <a:off x="2575023" y="3091975"/>
            <a:ext cx="631864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Example10_PropertyPlaceholderConfigurer.java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Application Context flavors</a:t>
            </a:r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SzPct val="111111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AnnotationConfigApplicationContext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AnnotationConfigWebApplicationContext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Requires </a:t>
            </a: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contextConfigLocation</a:t>
            </a:r>
            <a:r>
              <a:rPr lang="nl" sz="1800">
                <a:solidFill>
                  <a:schemeClr val="dk1"/>
                </a:solidFill>
              </a:rPr>
              <a:t> parameter in </a:t>
            </a: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ContextLoader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ClassPathXmlApplicationContext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FileSystemXmlApplicationContext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XmlWebApplicationContext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Closing an Application Context</a:t>
            </a:r>
          </a:p>
        </p:txBody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</a:rPr>
              <a:t>Use </a:t>
            </a: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AbstractApplicationContext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</a:rPr>
              <a:t>Call </a:t>
            </a: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registerShutdownHook()</a:t>
            </a:r>
            <a:r>
              <a:rPr lang="nl" sz="1800" dirty="0">
                <a:solidFill>
                  <a:schemeClr val="dk1"/>
                </a:solidFill>
              </a:rPr>
              <a:t> for desktop applications to tell Spring it can destory the beans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ApplicationContextAware</a:t>
            </a:r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SzPct val="111111"/>
            </a:pPr>
            <a:r>
              <a:rPr lang="nl" sz="1800">
                <a:solidFill>
                  <a:schemeClr val="dk1"/>
                </a:solidFill>
              </a:rPr>
              <a:t>Interface to retrieve the Application Context inside a bean</a:t>
            </a:r>
          </a:p>
        </p:txBody>
      </p:sp>
      <p:sp>
        <p:nvSpPr>
          <p:cNvPr id="259" name="Shape 259"/>
          <p:cNvSpPr/>
          <p:nvPr/>
        </p:nvSpPr>
        <p:spPr>
          <a:xfrm>
            <a:off x="323850" y="1725650"/>
            <a:ext cx="8338800" cy="26982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import org.springframework.context.ApplicationContext;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@Service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EmailService implements MessageService,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ApplicationContextAware</a:t>
            </a: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private static final Logger logger = LoggerFactory.getLogger(EmailService.class);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@Override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void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setApplicationContext(ApplicationContext applicationContext)</a:t>
            </a: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throws BeansException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logger.info("Application context is being set!");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0" name="Shape 260"/>
          <p:cNvSpPr/>
          <p:nvPr/>
        </p:nvSpPr>
        <p:spPr>
          <a:xfrm>
            <a:off x="6156850" y="3867350"/>
            <a:ext cx="270286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EmailService.java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XML vs. annotations</a:t>
            </a:r>
          </a:p>
        </p:txBody>
      </p:sp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nl" sz="1800"/>
              <a:t>Different ways to configure your Spring application</a:t>
            </a:r>
          </a:p>
        </p:txBody>
      </p:sp>
      <p:graphicFrame>
        <p:nvGraphicFramePr>
          <p:cNvPr id="267" name="Shape 267"/>
          <p:cNvGraphicFramePr/>
          <p:nvPr/>
        </p:nvGraphicFramePr>
        <p:xfrm>
          <a:off x="767225" y="1725025"/>
          <a:ext cx="7473150" cy="2621129"/>
        </p:xfrm>
        <a:graphic>
          <a:graphicData uri="http://schemas.openxmlformats.org/drawingml/2006/table">
            <a:tbl>
              <a:tblPr>
                <a:noFill/>
                <a:tableStyleId>{FD7AA4AB-EB9E-430A-A56A-2D107B6C68CA}</a:tableStyleId>
              </a:tblPr>
              <a:tblGrid>
                <a:gridCol w="3736575"/>
                <a:gridCol w="3736575"/>
              </a:tblGrid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l" b="1"/>
                        <a:t>XML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nl" b="1"/>
                        <a:t>Annotation</a:t>
                      </a: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&lt;bean&gt;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@Bean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@Component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@Service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@Repository</a:t>
                      </a: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id=”myComponent”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@Component(“myComponent”)</a:t>
                      </a: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scope=”prototype”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@Scope("prototype")</a:t>
                      </a: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&lt;qualifier value="myService"/&gt;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nl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@Qualifier(“myService”)</a:t>
                      </a: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Required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nl" sz="1800" dirty="0"/>
              <a:t>Used for required dependencies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solidFill>
                  <a:schemeClr val="dk1"/>
                </a:solidFill>
              </a:rPr>
              <a:t>Exception at startup if</a:t>
            </a:r>
            <a:r>
              <a:rPr lang="nl" sz="1800" dirty="0"/>
              <a:t> no applicable bean is found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Verified by a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RequiredAnnotationBeanPostProcessor</a:t>
            </a:r>
          </a:p>
        </p:txBody>
      </p:sp>
      <p:sp>
        <p:nvSpPr>
          <p:cNvPr id="274" name="Shape 274"/>
          <p:cNvSpPr/>
          <p:nvPr/>
        </p:nvSpPr>
        <p:spPr>
          <a:xfrm>
            <a:off x="2551107" y="2741875"/>
            <a:ext cx="404179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Example11_Required.java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Autowired</a:t>
            </a:r>
          </a:p>
        </p:txBody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nl" sz="1800" dirty="0"/>
              <a:t>Wire dependencies automatically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>
                <a:solidFill>
                  <a:schemeClr val="dk1"/>
                </a:solidFill>
              </a:rPr>
              <a:t>Equivalent of XML attribute </a:t>
            </a: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autowire="byName"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First by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@Qualifier</a:t>
            </a:r>
            <a:r>
              <a:rPr lang="nl" sz="1800" dirty="0"/>
              <a:t> (if set), then by type, then by variable name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Realised by a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AutowiredAnnotationBeanPostProcessor</a:t>
            </a:r>
          </a:p>
        </p:txBody>
      </p:sp>
      <p:sp>
        <p:nvSpPr>
          <p:cNvPr id="281" name="Shape 281"/>
          <p:cNvSpPr/>
          <p:nvPr/>
        </p:nvSpPr>
        <p:spPr>
          <a:xfrm>
            <a:off x="2551107" y="2741875"/>
            <a:ext cx="404179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Example12_Autowired.java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 initialization (annotations)</a:t>
            </a:r>
          </a:p>
        </p:txBody>
      </p:sp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/>
              <a:t>Different ways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/>
              <a:t>Component scanning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Defining the bean explicitly in the Spring Configuration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Beans are loaded in order of dependency graph</a:t>
            </a:r>
          </a:p>
        </p:txBody>
      </p:sp>
      <p:sp>
        <p:nvSpPr>
          <p:cNvPr id="288" name="Shape 288"/>
          <p:cNvSpPr/>
          <p:nvPr/>
        </p:nvSpPr>
        <p:spPr>
          <a:xfrm>
            <a:off x="334400" y="2414150"/>
            <a:ext cx="8338800" cy="21309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package be.ordina.spring.config;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@Configuration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@ComponentScan(value={"be.ordina.spring"})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MyConfiguration {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@Bean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MessageService messageService(){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new EmailService();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289" name="Shape 289"/>
          <p:cNvSpPr txBox="1"/>
          <p:nvPr/>
        </p:nvSpPr>
        <p:spPr>
          <a:xfrm>
            <a:off x="5693650" y="2801000"/>
            <a:ext cx="2576100" cy="105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When the context is loaded, the MessageService bean can be used by other components!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62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nl" sz="3000" b="1"/>
              <a:t>Core Spring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sz="3000" b="1"/>
          </a:p>
          <a:p>
            <a:pPr lvl="0" rtl="0">
              <a:spcBef>
                <a:spcPts val="0"/>
              </a:spcBef>
              <a:buNone/>
            </a:pPr>
            <a:endParaRPr sz="3000" b="1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With Dependency Injection </a:t>
            </a:r>
          </a:p>
        </p:txBody>
      </p:sp>
      <p:sp>
        <p:nvSpPr>
          <p:cNvPr id="295" name="Shape 295"/>
          <p:cNvSpPr/>
          <p:nvPr/>
        </p:nvSpPr>
        <p:spPr>
          <a:xfrm>
            <a:off x="334400" y="925650"/>
            <a:ext cx="8338800" cy="3467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@Component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SendApplication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//@Autowired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private MessageService service;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 @Autowired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 public SendApplication(MessageService svc){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     this.service=svc;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@Autowired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void setService(MessageService svc){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this.service=svc;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boolean processMessage(String msg, String rec){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this.service.sendMessage(msg, rec);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296" name="Shape 296"/>
          <p:cNvSpPr txBox="1"/>
          <p:nvPr/>
        </p:nvSpPr>
        <p:spPr>
          <a:xfrm>
            <a:off x="3865525" y="1336075"/>
            <a:ext cx="1676700" cy="40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Field-based DI</a:t>
            </a:r>
          </a:p>
        </p:txBody>
      </p:sp>
      <p:sp>
        <p:nvSpPr>
          <p:cNvPr id="297" name="Shape 297"/>
          <p:cNvSpPr txBox="1"/>
          <p:nvPr/>
        </p:nvSpPr>
        <p:spPr>
          <a:xfrm>
            <a:off x="5149225" y="2025988"/>
            <a:ext cx="2487000" cy="40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Constructor-based DI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x="5149225" y="2908075"/>
            <a:ext cx="2487000" cy="40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Setter-based DI</a:t>
            </a:r>
          </a:p>
        </p:txBody>
      </p:sp>
      <p:sp>
        <p:nvSpPr>
          <p:cNvPr id="299" name="Shape 299"/>
          <p:cNvSpPr/>
          <p:nvPr/>
        </p:nvSpPr>
        <p:spPr>
          <a:xfrm>
            <a:off x="672400" y="1336075"/>
            <a:ext cx="3126300" cy="401700"/>
          </a:xfrm>
          <a:prstGeom prst="bracePair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0" name="Shape 300"/>
          <p:cNvSpPr/>
          <p:nvPr/>
        </p:nvSpPr>
        <p:spPr>
          <a:xfrm>
            <a:off x="672400" y="1833850"/>
            <a:ext cx="4314000" cy="786000"/>
          </a:xfrm>
          <a:prstGeom prst="bracePair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1" name="Shape 301"/>
          <p:cNvSpPr/>
          <p:nvPr/>
        </p:nvSpPr>
        <p:spPr>
          <a:xfrm>
            <a:off x="672400" y="2715925"/>
            <a:ext cx="4314000" cy="786000"/>
          </a:xfrm>
          <a:prstGeom prst="bracePair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Running a Spring application (annotations)</a:t>
            </a:r>
          </a:p>
        </p:txBody>
      </p:sp>
      <p:sp>
        <p:nvSpPr>
          <p:cNvPr id="307" name="Shape 307"/>
          <p:cNvSpPr/>
          <p:nvPr/>
        </p:nvSpPr>
        <p:spPr>
          <a:xfrm>
            <a:off x="334400" y="1091575"/>
            <a:ext cx="8338800" cy="2785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package be.ordina.spring;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RunDependencyInjection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public static void main(String... args)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AnnotationConfigApplicationContext context = new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AnnotationConfigApplicationContext(MyConfiguration.class)</a:t>
            </a: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SendApplication app = context.getBean(SendApplication.class);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app.processMessage("Hi Ordina!", "info@ordina.be");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//close the context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context.close();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308" name="Shape 308"/>
          <p:cNvSpPr/>
          <p:nvPr/>
        </p:nvSpPr>
        <p:spPr>
          <a:xfrm>
            <a:off x="4506325" y="3483875"/>
            <a:ext cx="4353372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Example_AnnotationConfig.java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Aspect-Oriented Programming (AOP)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>
                <a:solidFill>
                  <a:schemeClr val="dk1"/>
                </a:solidFill>
              </a:rPr>
              <a:t>Eliminate repetitive boilerplate code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>
                <a:solidFill>
                  <a:schemeClr val="dk1"/>
                </a:solidFill>
              </a:rPr>
              <a:t>Security, logging, transaction management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AOP advice types</a:t>
            </a:r>
          </a:p>
        </p:txBody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b="1"/>
              <a:t>Around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Most common and powerful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Execute code before and after joinpoint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b="1"/>
              <a:t>Before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Executes before joinpoint, cannot stop execution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b="1"/>
              <a:t>Throws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Executes code if exception is thrown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b="1"/>
              <a:t>After return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/>
              <a:t>Executes code after normal joinpoint execution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Resources</a:t>
            </a:r>
          </a:p>
        </p:txBody>
      </p:sp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u="sng">
                <a:solidFill>
                  <a:schemeClr val="hlink"/>
                </a:solidFill>
                <a:hlinkClick r:id="rId3"/>
              </a:rPr>
              <a:t>https://github.com/kencoenen/spring-course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u="sng">
                <a:solidFill>
                  <a:schemeClr val="hlink"/>
                </a:solidFill>
                <a:hlinkClick r:id="rId4"/>
              </a:rPr>
              <a:t>https://github.com/andreasevers/spring-aspectj-course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 u="sng">
                <a:solidFill>
                  <a:schemeClr val="hlink"/>
                </a:solidFill>
                <a:hlinkClick r:id="rId5"/>
              </a:rPr>
              <a:t>http://javabrains.koushik.org/courses/spring_core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u="sng">
                <a:solidFill>
                  <a:schemeClr val="hlink"/>
                </a:solidFill>
                <a:hlinkClick r:id="rId6"/>
              </a:rPr>
              <a:t>https://spring.io/guides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1800"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18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54000" indent="0" algn="ctr">
              <a:buNone/>
            </a:pPr>
            <a:endParaRPr lang="en-US" sz="5400" dirty="0" smtClean="0"/>
          </a:p>
          <a:p>
            <a:pPr marL="254000" indent="0" algn="ctr">
              <a:buNone/>
            </a:pPr>
            <a:r>
              <a:rPr lang="en-US" sz="5400" dirty="0" smtClean="0"/>
              <a:t>Questions</a:t>
            </a:r>
            <a:r>
              <a:rPr lang="en-US" sz="5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503047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62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nl" sz="3000" b="1"/>
              <a:t>Spring Modules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sz="3000" b="1"/>
          </a:p>
          <a:p>
            <a:pPr lvl="0" rtl="0">
              <a:spcBef>
                <a:spcPts val="0"/>
              </a:spcBef>
              <a:buNone/>
            </a:pPr>
            <a:endParaRPr sz="3000" b="1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Agenda</a:t>
            </a:r>
          </a:p>
        </p:txBody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 dirty="0">
                <a:solidFill>
                  <a:schemeClr val="dk1"/>
                </a:solidFill>
              </a:rPr>
              <a:t>Data access and Integration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  <a:buClr>
                <a:srgbClr val="4F575A"/>
              </a:buClr>
              <a:buSzPct val="111111"/>
            </a:pPr>
            <a:r>
              <a:rPr lang="nl" sz="1800" dirty="0">
                <a:solidFill>
                  <a:schemeClr val="dk1"/>
                </a:solidFill>
              </a:rPr>
              <a:t>Templates and the JDBCTemplate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 dirty="0">
                <a:solidFill>
                  <a:schemeClr val="dk1"/>
                </a:solidFill>
              </a:rPr>
              <a:t>What is an ORM framework? (Hibernate/JPA)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 dirty="0">
                <a:solidFill>
                  <a:schemeClr val="dk1"/>
                </a:solidFill>
              </a:rPr>
              <a:t>Spring Data</a:t>
            </a:r>
          </a:p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 dirty="0">
                <a:solidFill>
                  <a:schemeClr val="dk1"/>
                </a:solidFill>
              </a:rPr>
              <a:t>Transaction Management</a:t>
            </a:r>
          </a:p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 dirty="0"/>
              <a:t>Spring Security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Spring Boot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Spring Testing utilities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62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nl" sz="3000" b="1"/>
              <a:t>Data access in Spring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sz="3000" b="1"/>
          </a:p>
          <a:p>
            <a:pPr lvl="0" rtl="0">
              <a:spcBef>
                <a:spcPts val="0"/>
              </a:spcBef>
              <a:buNone/>
            </a:pPr>
            <a:endParaRPr sz="3000" b="1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Accessing data in Java</a:t>
            </a:r>
          </a:p>
        </p:txBody>
      </p:sp>
      <p:sp>
        <p:nvSpPr>
          <p:cNvPr id="348" name="Shape 34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Open connections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Manage transactions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Querying or modifying data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Close connections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The Spring framework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SzPct val="111111"/>
            </a:pPr>
            <a:r>
              <a:rPr lang="nl" sz="1800">
                <a:solidFill>
                  <a:schemeClr val="dk1"/>
                </a:solidFill>
              </a:rPr>
              <a:t>Alternative to JEE’s EJB model</a:t>
            </a:r>
          </a:p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/>
              <a:t>Simplify Java enterprise application development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JDBC queries, LDAP connections, ...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Reduce dependencies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No dependency cycles in their code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JDBC</a:t>
            </a:r>
          </a:p>
        </p:txBody>
      </p:sp>
      <p:pic>
        <p:nvPicPr>
          <p:cNvPr id="354" name="Shape 3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0772" y="1083013"/>
            <a:ext cx="3971651" cy="3254225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>
                <a:solidFill>
                  <a:schemeClr val="dk1"/>
                </a:solidFill>
              </a:rPr>
              <a:t>Most low-level way in Java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You use the JDBC API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Databases provide their own underlying driver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A lot of boilerplate code (!)</a:t>
            </a:r>
          </a:p>
        </p:txBody>
      </p:sp>
      <p:sp>
        <p:nvSpPr>
          <p:cNvPr id="356" name="Shape 356"/>
          <p:cNvSpPr/>
          <p:nvPr/>
        </p:nvSpPr>
        <p:spPr>
          <a:xfrm>
            <a:off x="795825" y="2907750"/>
            <a:ext cx="2850336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Example1_JDBC.java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JDBC example</a:t>
            </a:r>
          </a:p>
        </p:txBody>
      </p:sp>
      <p:sp>
        <p:nvSpPr>
          <p:cNvPr id="362" name="Shape 362"/>
          <p:cNvSpPr/>
          <p:nvPr/>
        </p:nvSpPr>
        <p:spPr>
          <a:xfrm>
            <a:off x="402600" y="1030550"/>
            <a:ext cx="8338800" cy="47934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Connection conn = null;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try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Class.forName("org.h2.Driver");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conn = DriverManager.getConnection("jdbc:h2:mem:", "sa", "");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PreparedStatement preparedStatement = conn.prepareStatement("select * from message where id = ?");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preparedStatement.setLong(1, 2L);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rset = preparedStatement.executeQuery();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while (rset.next())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logger.info("Message = {}, recipient = {}", rset.getString("message"), rset.getString("recipient"));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 catch (SQLException e)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e.printStackTrace();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 catch (ClassNotFoundException e)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e.printStackTrace();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 finally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if (conn != null)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try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conn.close();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} catch (SQLException e) {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e.printStackTrace();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363" name="Shape 363"/>
          <p:cNvSpPr/>
          <p:nvPr/>
        </p:nvSpPr>
        <p:spPr>
          <a:xfrm>
            <a:off x="2623100" y="1527500"/>
            <a:ext cx="3950400" cy="368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4702100" y="1896200"/>
            <a:ext cx="3950400" cy="368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402600" y="3337950"/>
            <a:ext cx="3950400" cy="24861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JDBC support</a:t>
            </a:r>
          </a:p>
        </p:txBody>
      </p:sp>
      <p:sp>
        <p:nvSpPr>
          <p:cNvPr id="371" name="Shape 371"/>
          <p:cNvSpPr txBox="1">
            <a:spLocks noGrp="1"/>
          </p:cNvSpPr>
          <p:nvPr>
            <p:ph type="body" idx="1"/>
          </p:nvPr>
        </p:nvSpPr>
        <p:spPr>
          <a:xfrm>
            <a:off x="11025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JDBC module (JDBC template, ...)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Only a few connections per application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Application level vs. method level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Courier New"/>
            </a:pP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DriverManagerDataSource</a:t>
            </a:r>
          </a:p>
        </p:txBody>
      </p:sp>
      <p:sp>
        <p:nvSpPr>
          <p:cNvPr id="372" name="Shape 372"/>
          <p:cNvSpPr/>
          <p:nvPr/>
        </p:nvSpPr>
        <p:spPr>
          <a:xfrm>
            <a:off x="5170000" y="1055200"/>
            <a:ext cx="3743550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MessageDaoImpl.java</a:t>
            </a:r>
          </a:p>
        </p:txBody>
      </p:sp>
      <p:sp>
        <p:nvSpPr>
          <p:cNvPr id="373" name="Shape 373"/>
          <p:cNvSpPr/>
          <p:nvPr/>
        </p:nvSpPr>
        <p:spPr>
          <a:xfrm>
            <a:off x="4905250" y="542250"/>
            <a:ext cx="3743550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Example2_SpringJDBC.java</a:t>
            </a:r>
          </a:p>
        </p:txBody>
      </p:sp>
      <p:sp>
        <p:nvSpPr>
          <p:cNvPr id="374" name="Shape 374"/>
          <p:cNvSpPr/>
          <p:nvPr/>
        </p:nvSpPr>
        <p:spPr>
          <a:xfrm>
            <a:off x="331950" y="2823700"/>
            <a:ext cx="8338800" cy="1472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@Autowired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private DataSource dataSource;</a:t>
            </a: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Ask a connection from the already configured DataSource instead of DriverManager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conn = dataSource.getConnection();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JDBC template</a:t>
            </a:r>
          </a:p>
        </p:txBody>
      </p:sp>
      <p:sp>
        <p:nvSpPr>
          <p:cNvPr id="380" name="Shape 38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Simplifies querying the database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Eliminates boilerplate code before and after query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Supports select, insert, update, delete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Two options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Create it yourself and inject the </a:t>
            </a: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DataSource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Define it as a Spring bean for injection into you DAOs</a:t>
            </a:r>
          </a:p>
        </p:txBody>
      </p:sp>
      <p:sp>
        <p:nvSpPr>
          <p:cNvPr id="381" name="Shape 381"/>
          <p:cNvSpPr/>
          <p:nvPr/>
        </p:nvSpPr>
        <p:spPr>
          <a:xfrm>
            <a:off x="5148900" y="427725"/>
            <a:ext cx="3743550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MessageDaoImpl.java</a:t>
            </a:r>
          </a:p>
        </p:txBody>
      </p:sp>
      <p:sp>
        <p:nvSpPr>
          <p:cNvPr id="382" name="Shape 382"/>
          <p:cNvSpPr/>
          <p:nvPr/>
        </p:nvSpPr>
        <p:spPr>
          <a:xfrm>
            <a:off x="323850" y="3394551"/>
            <a:ext cx="8338800" cy="829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new JdbcTemplate(dataSource).queryForObject("select count(*) from message", Integer.class);</a:t>
            </a:r>
          </a:p>
        </p:txBody>
      </p:sp>
      <p:sp>
        <p:nvSpPr>
          <p:cNvPr id="383" name="Shape 383"/>
          <p:cNvSpPr txBox="1"/>
          <p:nvPr/>
        </p:nvSpPr>
        <p:spPr>
          <a:xfrm>
            <a:off x="3034200" y="4146485"/>
            <a:ext cx="2934300" cy="538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Bye bye boilerplate code!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RowMapper</a:t>
            </a:r>
          </a:p>
        </p:txBody>
      </p:sp>
      <p:sp>
        <p:nvSpPr>
          <p:cNvPr id="389" name="Shape 389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sz="1800"/>
              <a:t>Maps a Result from a ResultSet into an object</a:t>
            </a:r>
          </a:p>
        </p:txBody>
      </p:sp>
      <p:sp>
        <p:nvSpPr>
          <p:cNvPr id="390" name="Shape 390"/>
          <p:cNvSpPr/>
          <p:nvPr/>
        </p:nvSpPr>
        <p:spPr>
          <a:xfrm>
            <a:off x="4938075" y="4058650"/>
            <a:ext cx="3743550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MessageDaoImpl.java</a:t>
            </a:r>
          </a:p>
        </p:txBody>
      </p:sp>
      <p:sp>
        <p:nvSpPr>
          <p:cNvPr id="391" name="Shape 391"/>
          <p:cNvSpPr/>
          <p:nvPr/>
        </p:nvSpPr>
        <p:spPr>
          <a:xfrm>
            <a:off x="334400" y="1618100"/>
            <a:ext cx="8338800" cy="1381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 MessageMapper </a:t>
            </a:r>
            <a:r>
              <a:rPr lang="nl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implements RowMapper&lt;Message&gt;</a:t>
            </a: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@Override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Message mapRow(ResultSet rs, int rowNum) throws SQLException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new Message(rs.getLong("id"), rs.getString("message"), rs.getString("recipient"));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392" name="Shape 392"/>
          <p:cNvSpPr/>
          <p:nvPr/>
        </p:nvSpPr>
        <p:spPr>
          <a:xfrm>
            <a:off x="334400" y="3219350"/>
            <a:ext cx="8338800" cy="508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jdbcTemplate.query("select * from message", new MessageMapper())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NamedParameterJdbcTemplate</a:t>
            </a:r>
          </a:p>
        </p:txBody>
      </p:sp>
      <p:sp>
        <p:nvSpPr>
          <p:cNvPr id="398" name="Shape 39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sz="1800"/>
              <a:t>Avoid using wildcard </a:t>
            </a: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nl" sz="1800"/>
              <a:t> in long and complex queries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/>
              <a:t>Give names to parameters</a:t>
            </a:r>
          </a:p>
        </p:txBody>
      </p:sp>
      <p:sp>
        <p:nvSpPr>
          <p:cNvPr id="399" name="Shape 399"/>
          <p:cNvSpPr/>
          <p:nvPr/>
        </p:nvSpPr>
        <p:spPr>
          <a:xfrm>
            <a:off x="2208963" y="2446850"/>
            <a:ext cx="4589676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Example3_NamedParameter.java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DAO support classes</a:t>
            </a:r>
          </a:p>
        </p:txBody>
      </p:sp>
      <p:sp>
        <p:nvSpPr>
          <p:cNvPr id="405" name="Shape 405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Courier New"/>
            </a:pP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JdbcDaoSupport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Courier New"/>
            </a:pPr>
            <a:r>
              <a:rPr lang="nl" sz="1800">
                <a:latin typeface="Courier New"/>
                <a:ea typeface="Courier New"/>
                <a:cs typeface="Courier New"/>
                <a:sym typeface="Courier New"/>
              </a:rPr>
              <a:t>NamedParameterJdbcDaoSupport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Exercise</a:t>
            </a:r>
          </a:p>
        </p:txBody>
      </p:sp>
      <p:sp>
        <p:nvSpPr>
          <p:cNvPr id="411" name="Shape 411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rabicPeriod"/>
            </a:pPr>
            <a:r>
              <a:rPr lang="nl" sz="1800" dirty="0"/>
              <a:t>Load AnnotationConfig context via runnable class (main)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rabicPeriod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CustomerService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lphaLcPeriod"/>
            </a:pPr>
            <a:r>
              <a:rPr lang="nl" sz="1800" dirty="0"/>
              <a:t>findAll()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lphaLcPeriod"/>
            </a:pPr>
            <a:r>
              <a:rPr lang="nl" sz="1800" dirty="0"/>
              <a:t>get(id)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lphaLcPeriod"/>
            </a:pPr>
            <a:r>
              <a:rPr lang="nl" sz="1800" dirty="0"/>
              <a:t>...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rabicPeriod"/>
            </a:pP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CustomerRepository</a:t>
            </a:r>
            <a:r>
              <a:rPr lang="nl" sz="1800" dirty="0"/>
              <a:t> (return static data initialized by collection injection)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  <a:buAutoNum type="arabicPeriod"/>
            </a:pPr>
            <a:r>
              <a:rPr lang="nl" sz="1800" dirty="0"/>
              <a:t>Add logging using Aspects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62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nl" sz="3000" b="1"/>
              <a:t>Spring Boot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sz="3000" b="1"/>
          </a:p>
          <a:p>
            <a:pPr lvl="0" rtl="0">
              <a:spcBef>
                <a:spcPts val="0"/>
              </a:spcBef>
              <a:buNone/>
            </a:pPr>
            <a:endParaRPr sz="3000" b="1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Learning Curve for Java Devs</a:t>
            </a:r>
          </a:p>
        </p:txBody>
      </p:sp>
      <p:sp>
        <p:nvSpPr>
          <p:cNvPr id="422" name="Shape 42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Traditionally very high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Has been even a kind of source of pride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What it takes to be a </a:t>
            </a:r>
            <a:r>
              <a:rPr lang="nl" b="1"/>
              <a:t>Java enterprise developer</a:t>
            </a:r>
            <a:r>
              <a:rPr lang="nl"/>
              <a:t> !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Modules</a:t>
            </a:r>
          </a:p>
        </p:txBody>
      </p:sp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2986" y="905875"/>
            <a:ext cx="4798024" cy="369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1988300" y="3070775"/>
            <a:ext cx="5258700" cy="9903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Convention Over Configuration</a:t>
            </a:r>
          </a:p>
        </p:txBody>
      </p:sp>
      <p:sp>
        <p:nvSpPr>
          <p:cNvPr id="428" name="Shape 42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 watched what other languages/platforms did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Shrugged it off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“It will never work for the apps I build”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Until Spring Could Ignore No More</a:t>
            </a:r>
          </a:p>
        </p:txBody>
      </p:sp>
      <p:sp>
        <p:nvSpPr>
          <p:cNvPr id="434" name="Shape 43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RoR, Node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Productivity grew in importance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The bar became too high for new developers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Try Spring Did</a:t>
            </a:r>
          </a:p>
        </p:txBody>
      </p:sp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Grails did it the Groovy way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Play Framework did it in Java, sort of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What About Spring?</a:t>
            </a:r>
          </a:p>
        </p:txBody>
      </p:sp>
      <p:sp>
        <p:nvSpPr>
          <p:cNvPr id="446" name="Shape 44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Productivity at heart from the start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Reduce boilerplate code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Intuitive defaults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Much Beyond Spring</a:t>
            </a:r>
          </a:p>
        </p:txBody>
      </p:sp>
      <p:sp>
        <p:nvSpPr>
          <p:cNvPr id="452" name="Shape 45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App server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Deployment model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3rd party library choices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Previous Attempts</a:t>
            </a:r>
          </a:p>
        </p:txBody>
      </p:sp>
      <p:sp>
        <p:nvSpPr>
          <p:cNvPr id="458" name="Shape 45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Build a better app server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Smart code generation (aka Spring Roo)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Rise of Full-Stack Java Frameworks</a:t>
            </a:r>
          </a:p>
        </p:txBody>
      </p:sp>
      <p:sp>
        <p:nvSpPr>
          <p:cNvPr id="464" name="Shape 46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Focus on application development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Little or zero choice to start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Operational aspects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Could Spring Do The Same?</a:t>
            </a:r>
          </a:p>
        </p:txBody>
      </p:sp>
      <p:sp>
        <p:nvSpPr>
          <p:cNvPr id="470" name="Shape 47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u="sng">
                <a:solidFill>
                  <a:schemeClr val="hlink"/>
                </a:solidFill>
                <a:hlinkClick r:id="rId3"/>
              </a:rPr>
              <a:t>https://jira.spring.io/browse/SPR-9888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Yes We Can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Boot</a:t>
            </a:r>
          </a:p>
        </p:txBody>
      </p:sp>
      <p:sp>
        <p:nvSpPr>
          <p:cNvPr id="476" name="Shape 47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SPR-9888 / SpringOne 2012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spring.io </a:t>
            </a:r>
            <a:r>
              <a:rPr lang="nl" u="sng">
                <a:solidFill>
                  <a:schemeClr val="hlink"/>
                </a:solidFill>
                <a:hlinkClick r:id="rId3"/>
              </a:rPr>
              <a:t>live launch</a:t>
            </a:r>
            <a:r>
              <a:rPr lang="nl"/>
              <a:t> at SpringOne 2013 … version </a:t>
            </a:r>
            <a:r>
              <a:rPr lang="nl" b="1"/>
              <a:t>0.5.0.M6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b="1"/>
              <a:t>1.0.0.RELEASE</a:t>
            </a:r>
            <a:r>
              <a:rPr lang="nl"/>
              <a:t> on April 1, 2014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Boot Adoption</a:t>
            </a:r>
          </a:p>
        </p:txBody>
      </p:sp>
      <p:sp>
        <p:nvSpPr>
          <p:cNvPr id="482" name="Shape 48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Promising from the start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Success took everyone by surprise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Grails built on Spring Boot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Polymorphism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 dirty="0">
                <a:solidFill>
                  <a:schemeClr val="dk1"/>
                </a:solidFill>
              </a:rPr>
              <a:t>Design to interfaces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SendApplication</a:t>
            </a:r>
            <a:r>
              <a:rPr lang="nl" sz="1800" dirty="0">
                <a:solidFill>
                  <a:schemeClr val="dk1"/>
                </a:solidFill>
              </a:rPr>
              <a:t> does not know the used implementation because it does not manage its own dependencies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nl" sz="1800" dirty="0">
                <a:solidFill>
                  <a:schemeClr val="dk1"/>
                </a:solidFill>
              </a:rPr>
              <a:t>Loose coupling</a:t>
            </a:r>
          </a:p>
        </p:txBody>
      </p:sp>
      <p:sp>
        <p:nvSpPr>
          <p:cNvPr id="123" name="Shape 123"/>
          <p:cNvSpPr/>
          <p:nvPr/>
        </p:nvSpPr>
        <p:spPr>
          <a:xfrm>
            <a:off x="5075000" y="435875"/>
            <a:ext cx="378469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Example1_Polymorphism.java</a:t>
            </a:r>
          </a:p>
        </p:txBody>
      </p:sp>
      <p:pic>
        <p:nvPicPr>
          <p:cNvPr id="124" name="Shape 124" descr="Schermafbeelding 2015-08-17 om 21.57.4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2455226"/>
            <a:ext cx="9144002" cy="2036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Shape 48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Boot Downloads</a:t>
            </a:r>
          </a:p>
        </p:txBody>
      </p:sp>
      <p:pic>
        <p:nvPicPr>
          <p:cNvPr id="488" name="Shape 488"/>
          <p:cNvPicPr preferRelativeResize="0"/>
          <p:nvPr/>
        </p:nvPicPr>
        <p:blipFill rotWithShape="1">
          <a:blip r:embed="rId3">
            <a:alphaModFix/>
          </a:blip>
          <a:srcRect l="1377" t="21846" r="39775" b="6968"/>
          <a:stretch/>
        </p:blipFill>
        <p:spPr>
          <a:xfrm>
            <a:off x="2318463" y="1167075"/>
            <a:ext cx="4507074" cy="306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Boot Adoption</a:t>
            </a:r>
          </a:p>
        </p:txBody>
      </p:sp>
      <p:sp>
        <p:nvSpPr>
          <p:cNvPr id="494" name="Shape 49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Runnable server app in a </a:t>
            </a:r>
            <a:r>
              <a:rPr lang="nl" u="sng">
                <a:solidFill>
                  <a:schemeClr val="hlink"/>
                </a:solidFill>
                <a:hlinkClick r:id="rId3"/>
              </a:rPr>
              <a:t>tweet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Opinionated with no strings attached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Security, metrics, health checks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No code generation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Shape 499"/>
          <p:cNvSpPr txBox="1">
            <a:spLocks noGrp="1"/>
          </p:cNvSpPr>
          <p:nvPr>
            <p:ph type="ctrTitle"/>
          </p:nvPr>
        </p:nvSpPr>
        <p:spPr>
          <a:xfrm>
            <a:off x="685800" y="1597818"/>
            <a:ext cx="7772400" cy="11025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nl" sz="3000"/>
              <a:t>What Makes Tweetable App Tick?</a:t>
            </a:r>
          </a:p>
        </p:txBody>
      </p:sp>
      <p:sp>
        <p:nvSpPr>
          <p:cNvPr id="500" name="Shape 500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Shape 50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Start Boot Project</a:t>
            </a:r>
          </a:p>
        </p:txBody>
      </p:sp>
      <p:sp>
        <p:nvSpPr>
          <p:cNvPr id="506" name="Shape 50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u="sng">
                <a:solidFill>
                  <a:schemeClr val="hlink"/>
                </a:solidFill>
                <a:hlinkClick r:id="rId3"/>
              </a:rPr>
              <a:t>http://start.spring.io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Alt + Enter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Save demo.zip</a:t>
            </a:r>
          </a:p>
        </p:txBody>
      </p:sp>
      <p:pic>
        <p:nvPicPr>
          <p:cNvPr id="507" name="Shape 507"/>
          <p:cNvPicPr preferRelativeResize="0"/>
          <p:nvPr/>
        </p:nvPicPr>
        <p:blipFill rotWithShape="1">
          <a:blip r:embed="rId4">
            <a:alphaModFix/>
          </a:blip>
          <a:srcRect l="38552" t="23548" r="15628" b="11848"/>
          <a:stretch/>
        </p:blipFill>
        <p:spPr>
          <a:xfrm>
            <a:off x="4593300" y="1089675"/>
            <a:ext cx="4084774" cy="324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Shape 51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Executable Jar</a:t>
            </a:r>
          </a:p>
        </p:txBody>
      </p:sp>
      <p:sp>
        <p:nvSpPr>
          <p:cNvPr id="513" name="Shape 513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Single Jar with dependencies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Run with java -jar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Right-click in IDE</a:t>
            </a:r>
          </a:p>
        </p:txBody>
      </p:sp>
      <p:pic>
        <p:nvPicPr>
          <p:cNvPr id="514" name="Shape 514"/>
          <p:cNvPicPr preferRelativeResize="0"/>
          <p:nvPr/>
        </p:nvPicPr>
        <p:blipFill rotWithShape="1">
          <a:blip r:embed="rId3">
            <a:alphaModFix/>
          </a:blip>
          <a:srcRect l="44316" t="19403" r="8082" b="8435"/>
          <a:stretch/>
        </p:blipFill>
        <p:spPr>
          <a:xfrm>
            <a:off x="4559225" y="1177075"/>
            <a:ext cx="3594399" cy="306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Executable Jar Creation</a:t>
            </a:r>
          </a:p>
        </p:txBody>
      </p:sp>
      <p:sp>
        <p:nvSpPr>
          <p:cNvPr id="520" name="Shape 52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 Boot Maven/Gradle plugins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mvn package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Re-packages as executable jar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About Executable Jars</a:t>
            </a:r>
          </a:p>
        </p:txBody>
      </p:sp>
      <p:sp>
        <p:nvSpPr>
          <p:cNvPr id="526" name="Shape 52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The way command line Java should be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No installation, classpath, scripts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Cloud-friendly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Shape 53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Boot Web Project</a:t>
            </a:r>
          </a:p>
        </p:txBody>
      </p:sp>
      <p:sp>
        <p:nvSpPr>
          <p:cNvPr id="532" name="Shape 53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 u="sng">
                <a:solidFill>
                  <a:schemeClr val="hlink"/>
                </a:solidFill>
                <a:hlinkClick r:id="rId3"/>
              </a:rPr>
              <a:t>http://start.spring.io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Select “Web” dependency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Alt + Enter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Shape 53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Executable Web App Jar</a:t>
            </a:r>
          </a:p>
        </p:txBody>
      </p:sp>
      <p:sp>
        <p:nvSpPr>
          <p:cNvPr id="538" name="Shape 53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Like “war” but executable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Right-click in IDE … forget web plugins!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java -jar or mvn spring-boot:run (exploded)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Shape 54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Executable Server</a:t>
            </a:r>
          </a:p>
        </p:txBody>
      </p:sp>
      <p:sp>
        <p:nvSpPr>
          <p:cNvPr id="544" name="Shape 54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Tomcat, Jetty, Undertow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Customize via application.properties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Programmatically</a:t>
            </a:r>
          </a:p>
        </p:txBody>
      </p:sp>
      <p:pic>
        <p:nvPicPr>
          <p:cNvPr id="545" name="Shape 545"/>
          <p:cNvPicPr preferRelativeResize="0"/>
          <p:nvPr/>
        </p:nvPicPr>
        <p:blipFill rotWithShape="1">
          <a:blip r:embed="rId3">
            <a:alphaModFix/>
          </a:blip>
          <a:srcRect l="8098" t="57677" r="20293" b="6241"/>
          <a:stretch/>
        </p:blipFill>
        <p:spPr>
          <a:xfrm>
            <a:off x="1622350" y="2634275"/>
            <a:ext cx="5762899" cy="16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Container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/>
              <a:t>Container of </a:t>
            </a:r>
            <a:r>
              <a:rPr lang="nl" sz="1800" b="1"/>
              <a:t>beans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nl" sz="1800">
                <a:solidFill>
                  <a:schemeClr val="dk1"/>
                </a:solidFill>
              </a:rPr>
              <a:t>Spring manages the </a:t>
            </a:r>
            <a:r>
              <a:rPr lang="nl" sz="1800" b="1">
                <a:solidFill>
                  <a:schemeClr val="dk1"/>
                </a:solidFill>
              </a:rPr>
              <a:t>bean lifecycle</a:t>
            </a:r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761" y="2082150"/>
            <a:ext cx="3145175" cy="21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5394275" y="2636850"/>
            <a:ext cx="2576100" cy="105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b="1">
                <a:solidFill>
                  <a:srgbClr val="FF0000"/>
                </a:solidFill>
              </a:rPr>
              <a:t>Doing a </a:t>
            </a:r>
            <a:r>
              <a:rPr lang="nl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new Xyz()</a:t>
            </a:r>
            <a:r>
              <a:rPr lang="nl" b="1">
                <a:solidFill>
                  <a:srgbClr val="FF0000"/>
                </a:solidFill>
              </a:rPr>
              <a:t> yourself results in an object not managed by Spring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Make Jar Not War</a:t>
            </a:r>
          </a:p>
        </p:txBody>
      </p:sp>
      <p:sp>
        <p:nvSpPr>
          <p:cNvPr id="551" name="Shape 551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Jar more popular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But it’s easy if you need “.war” war</a:t>
            </a:r>
          </a:p>
        </p:txBody>
      </p:sp>
      <p:pic>
        <p:nvPicPr>
          <p:cNvPr id="552" name="Shape 552"/>
          <p:cNvPicPr preferRelativeResize="0"/>
          <p:nvPr/>
        </p:nvPicPr>
        <p:blipFill rotWithShape="1">
          <a:blip r:embed="rId3">
            <a:alphaModFix/>
          </a:blip>
          <a:srcRect l="9056" t="46955" r="29211" b="8918"/>
          <a:stretch/>
        </p:blipFill>
        <p:spPr>
          <a:xfrm>
            <a:off x="1883625" y="2200800"/>
            <a:ext cx="5119250" cy="205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Starter POMs</a:t>
            </a:r>
          </a:p>
        </p:txBody>
      </p:sp>
      <p:sp>
        <p:nvSpPr>
          <p:cNvPr id="558" name="Shape 55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spring-boot-starter-*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Each starter has group of dependencies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Cohesive versioning</a:t>
            </a:r>
          </a:p>
        </p:txBody>
      </p:sp>
      <p:pic>
        <p:nvPicPr>
          <p:cNvPr id="559" name="Shape 559"/>
          <p:cNvPicPr preferRelativeResize="0"/>
          <p:nvPr/>
        </p:nvPicPr>
        <p:blipFill rotWithShape="1">
          <a:blip r:embed="rId3">
            <a:alphaModFix/>
          </a:blip>
          <a:srcRect l="56523" t="15016" r="17549" b="5021"/>
          <a:stretch/>
        </p:blipFill>
        <p:spPr>
          <a:xfrm>
            <a:off x="5326925" y="894500"/>
            <a:ext cx="2092401" cy="363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Web Starter POMs</a:t>
            </a:r>
          </a:p>
        </p:txBody>
      </p:sp>
      <p:sp>
        <p:nvSpPr>
          <p:cNvPr id="565" name="Shape 565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spring-boot-starter-web</a:t>
            </a:r>
          </a:p>
          <a:p>
            <a:pPr marL="0" marR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Tomcat / Spring MVC / Jackson / Hibernate-Validator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No versions to specify</a:t>
            </a:r>
          </a:p>
        </p:txBody>
      </p:sp>
      <p:pic>
        <p:nvPicPr>
          <p:cNvPr id="566" name="Shape 566"/>
          <p:cNvPicPr preferRelativeResize="0"/>
          <p:nvPr/>
        </p:nvPicPr>
        <p:blipFill rotWithShape="1">
          <a:blip r:embed="rId3">
            <a:alphaModFix/>
          </a:blip>
          <a:srcRect l="8235" t="32326" r="25508" b="41589"/>
          <a:stretch/>
        </p:blipFill>
        <p:spPr>
          <a:xfrm>
            <a:off x="1345000" y="1383825"/>
            <a:ext cx="4854351" cy="107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hape 57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Auto Configuration</a:t>
            </a:r>
          </a:p>
        </p:txBody>
      </p:sp>
      <p:sp>
        <p:nvSpPr>
          <p:cNvPr id="572" name="Shape 57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Default Spring config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Opinions based on your classpath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Intelligently adapts to explicit config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Auto Configuration Is Not Magic</a:t>
            </a:r>
          </a:p>
        </p:txBody>
      </p:sp>
      <p:sp>
        <p:nvSpPr>
          <p:cNvPr id="578" name="Shape 57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 Java config + various @Conditional annotations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spring-boot-autoconfigure module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Auto-config report on startup with --debug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Shape 58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What We Have To Start</a:t>
            </a:r>
          </a:p>
        </p:txBody>
      </p:sp>
      <p:sp>
        <p:nvSpPr>
          <p:cNvPr id="584" name="Shape 58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Executable jar with embedded server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Stack of dependencies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Auto-config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Ready To Code!</a:t>
            </a:r>
          </a:p>
        </p:txBody>
      </p:sp>
      <p:pic>
        <p:nvPicPr>
          <p:cNvPr id="590" name="Shape 590" descr="Screen Shot 2016-08-19 at 10.11.3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425" y="1258775"/>
            <a:ext cx="6287150" cy="262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hape 595"/>
          <p:cNvSpPr txBox="1">
            <a:spLocks noGrp="1"/>
          </p:cNvSpPr>
          <p:nvPr>
            <p:ph type="ctrTitle"/>
          </p:nvPr>
        </p:nvSpPr>
        <p:spPr>
          <a:xfrm>
            <a:off x="685800" y="1597818"/>
            <a:ext cx="7772400" cy="11025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nl" sz="3000"/>
              <a:t>Beyond Tweetable Apps</a:t>
            </a:r>
          </a:p>
        </p:txBody>
      </p:sp>
      <p:sp>
        <p:nvSpPr>
          <p:cNvPr id="596" name="Shape 596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Is This About Getting Started?</a:t>
            </a:r>
          </a:p>
        </p:txBody>
      </p:sp>
      <p:sp>
        <p:nvSpPr>
          <p:cNvPr id="602" name="Shape 60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It gets even better after getting started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Opinionated but not binding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Production-ready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hape 60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Actuator</a:t>
            </a:r>
          </a:p>
        </p:txBody>
      </p:sp>
      <p:sp>
        <p:nvSpPr>
          <p:cNvPr id="608" name="Shape 60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Add spring-boot-starter-actuator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Try built-in endpoints </a:t>
            </a:r>
            <a:br>
              <a:rPr lang="nl"/>
            </a:br>
            <a:r>
              <a:rPr lang="nl"/>
              <a:t>	/mappings - request mappings </a:t>
            </a:r>
            <a:br>
              <a:rPr lang="nl"/>
            </a:br>
            <a:r>
              <a:rPr lang="nl"/>
              <a:t>	/env - properties </a:t>
            </a:r>
            <a:br>
              <a:rPr lang="nl"/>
            </a:br>
            <a:r>
              <a:rPr lang="nl"/>
              <a:t>	/dump - thread dump </a:t>
            </a:r>
            <a:br>
              <a:rPr lang="nl"/>
            </a:br>
            <a:r>
              <a:rPr lang="nl"/>
              <a:t>	…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What is a </a:t>
            </a:r>
            <a:r>
              <a:rPr lang="nl-NL" sz="2400" b="1" dirty="0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</a:t>
            </a:r>
            <a:r>
              <a:rPr lang="nl" sz="2400" b="1" dirty="0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bean</a:t>
            </a:r>
            <a:r>
              <a:rPr lang="nl" sz="24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?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 dirty="0"/>
              <a:t>Loaded by the Application Context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Any type of POJO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ct val="100000"/>
            </a:pPr>
            <a:r>
              <a:rPr lang="nl" sz="1800" dirty="0"/>
              <a:t>No need to implement or extend Spring-specific classes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nl" sz="1800" dirty="0">
                <a:solidFill>
                  <a:schemeClr val="dk1"/>
                </a:solidFill>
              </a:rPr>
              <a:t>Unique name</a:t>
            </a:r>
          </a:p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 dirty="0"/>
              <a:t>Annotated with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@Component</a:t>
            </a:r>
            <a:r>
              <a:rPr lang="nl" sz="1800" dirty="0"/>
              <a:t>, </a:t>
            </a:r>
            <a:r>
              <a:rPr lang="nl" sz="1800" dirty="0">
                <a:latin typeface="Courier New"/>
                <a:ea typeface="Courier New"/>
                <a:cs typeface="Courier New"/>
                <a:sym typeface="Courier New"/>
              </a:rPr>
              <a:t>@Service</a:t>
            </a:r>
            <a:r>
              <a:rPr lang="nl" sz="1800" dirty="0" smtClean="0"/>
              <a:t>,</a:t>
            </a:r>
            <a:r>
              <a:rPr lang="nl-NL" sz="1800" dirty="0" smtClean="0"/>
              <a:t> @</a:t>
            </a:r>
            <a:r>
              <a:rPr lang="nl-NL" sz="1800" dirty="0" err="1" smtClean="0"/>
              <a:t>Repository</a:t>
            </a:r>
            <a:r>
              <a:rPr lang="nl-NL" sz="1800" dirty="0" smtClean="0"/>
              <a:t>, @Controller,</a:t>
            </a:r>
            <a:r>
              <a:rPr lang="mr-IN" sz="1800" dirty="0" smtClean="0"/>
              <a:t>…</a:t>
            </a:r>
            <a:endParaRPr lang="nl" sz="1800" dirty="0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Shape 61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Security</a:t>
            </a:r>
          </a:p>
        </p:txBody>
      </p:sp>
      <p:sp>
        <p:nvSpPr>
          <p:cNvPr id="614" name="Shape 61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Add spring-boot-starter-security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Try built-in endpoints again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Default username “user” + random password (logged)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Shape 61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Externalized Config</a:t>
            </a:r>
          </a:p>
        </p:txBody>
      </p:sp>
      <p:sp>
        <p:nvSpPr>
          <p:cNvPr id="620" name="Shape 62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application.properties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Type-safe properties via @ConfigurationProperties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Each auto-config exposes prefixed properties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Shape 62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Developing With Spring Boot</a:t>
            </a:r>
          </a:p>
        </p:txBody>
      </p:sp>
      <p:sp>
        <p:nvSpPr>
          <p:cNvPr id="626" name="Shape 62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Find a </a:t>
            </a:r>
            <a:r>
              <a:rPr lang="nl" u="sng">
                <a:solidFill>
                  <a:schemeClr val="hlink"/>
                </a:solidFill>
                <a:hlinkClick r:id="rId3"/>
              </a:rPr>
              <a:t>starter pom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Read up docs for related auto-config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See available </a:t>
            </a:r>
            <a:r>
              <a:rPr lang="nl" u="sng">
                <a:solidFill>
                  <a:schemeClr val="hlink"/>
                </a:solidFill>
                <a:hlinkClick r:id="rId4"/>
              </a:rPr>
              <a:t>properties</a:t>
            </a:r>
            <a:r>
              <a:rPr lang="nl"/>
              <a:t> exposed by auto-config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Browse *AutoConfiguration classes when needed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hape 631"/>
          <p:cNvSpPr txBox="1">
            <a:spLocks noGrp="1"/>
          </p:cNvSpPr>
          <p:nvPr>
            <p:ph type="ctrTitle"/>
          </p:nvPr>
        </p:nvSpPr>
        <p:spPr>
          <a:xfrm>
            <a:off x="685800" y="1597818"/>
            <a:ext cx="7772400" cy="11025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nl" sz="3000"/>
              <a:t>Working With Static Resources</a:t>
            </a:r>
          </a:p>
        </p:txBody>
      </p:sp>
      <p:sp>
        <p:nvSpPr>
          <p:cNvPr id="632" name="Shape 632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Shape 637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Static Resources - html, js, css</a:t>
            </a:r>
          </a:p>
        </p:txBody>
      </p:sp>
      <p:sp>
        <p:nvSpPr>
          <p:cNvPr id="638" name="Shape 638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Bundled in executable jar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“/**” served from /static , /public, /resources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“/webjars/**” served from jar files in </a:t>
            </a:r>
            <a:r>
              <a:rPr lang="nl" u="sng">
                <a:solidFill>
                  <a:schemeClr val="hlink"/>
                </a:solidFill>
                <a:hlinkClick r:id="rId3"/>
              </a:rPr>
              <a:t>Webjars</a:t>
            </a:r>
            <a:r>
              <a:rPr lang="nl"/>
              <a:t> format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Reloading Static Resources</a:t>
            </a:r>
          </a:p>
        </p:txBody>
      </p:sp>
      <p:sp>
        <p:nvSpPr>
          <p:cNvPr id="644" name="Shape 64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mvn spring-boot:run (exploded)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IDE hot reloading in debug mode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Use </a:t>
            </a:r>
            <a:r>
              <a:rPr lang="nl" u="sng">
                <a:solidFill>
                  <a:schemeClr val="hlink"/>
                </a:solidFill>
                <a:hlinkClick r:id="rId3"/>
              </a:rPr>
              <a:t>Spring profiles</a:t>
            </a:r>
            <a:r>
              <a:rPr lang="nl"/>
              <a:t> with “file:” </a:t>
            </a:r>
            <a:r>
              <a:rPr lang="nl" u="sng">
                <a:solidFill>
                  <a:schemeClr val="hlink"/>
                </a:solidFill>
                <a:hlinkClick r:id="rId4"/>
              </a:rPr>
              <a:t>location</a:t>
            </a:r>
            <a:r>
              <a:rPr lang="nl"/>
              <a:t> in “dev”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Shape 649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Reloading With Dev Tools (new in 1.3)</a:t>
            </a:r>
          </a:p>
        </p:txBody>
      </p:sp>
      <p:sp>
        <p:nvSpPr>
          <p:cNvPr id="650" name="Shape 650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Auto restart after changes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Works with </a:t>
            </a:r>
            <a:r>
              <a:rPr lang="nl" u="sng">
                <a:solidFill>
                  <a:schemeClr val="hlink"/>
                </a:solidFill>
                <a:hlinkClick r:id="rId3"/>
              </a:rPr>
              <a:t>LiveReload</a:t>
            </a:r>
            <a:r>
              <a:rPr lang="nl"/>
              <a:t> in browser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Develop with pleasure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Shape 655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Testing with </a:t>
            </a:r>
            <a:r>
              <a:rPr lang="nl" sz="2400" b="1" u="sng">
                <a:solidFill>
                  <a:schemeClr val="hlink"/>
                </a:solidFill>
                <a:latin typeface="Tahoma"/>
                <a:ea typeface="Tahoma"/>
                <a:cs typeface="Tahoma"/>
                <a:sym typeface="Tahoma"/>
                <a:hlinkClick r:id="rId3"/>
              </a:rPr>
              <a:t>Spring MVC Test</a:t>
            </a:r>
          </a:p>
        </p:txBody>
      </p:sp>
      <p:sp>
        <p:nvSpPr>
          <p:cNvPr id="656" name="Shape 656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Server-side integration tests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Container-less using mock request &amp; response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Fluent API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HtmlUnit, WebDriver, Geb integration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Shape 661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@WebIntegrationTest</a:t>
            </a:r>
          </a:p>
        </p:txBody>
      </p:sp>
      <p:sp>
        <p:nvSpPr>
          <p:cNvPr id="662" name="Shape 662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Spring Boot test annotation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Spin up web app including embedded container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00000"/>
              <a:buFont typeface="Arial"/>
            </a:pPr>
            <a:r>
              <a:rPr lang="nl"/>
              <a:t>TestRestTemplate to perform requests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Shape 667"/>
          <p:cNvSpPr txBox="1">
            <a:spLocks noGrp="1"/>
          </p:cNvSpPr>
          <p:nvPr>
            <p:ph type="ctrTitle"/>
          </p:nvPr>
        </p:nvSpPr>
        <p:spPr>
          <a:xfrm>
            <a:off x="327025" y="3581400"/>
            <a:ext cx="8817000" cy="62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nl" sz="3000" b="1"/>
              <a:t>Servlets &amp; Spring MVC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endParaRPr sz="3000" b="1"/>
          </a:p>
          <a:p>
            <a:pPr lvl="0" rtl="0">
              <a:spcBef>
                <a:spcPts val="0"/>
              </a:spcBef>
              <a:buNone/>
            </a:pPr>
            <a:endParaRPr sz="3000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Spring Bean Factory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SzPct val="111111"/>
              <a:buFont typeface="Arial"/>
            </a:pPr>
            <a:r>
              <a:rPr lang="nl" sz="1800">
                <a:solidFill>
                  <a:schemeClr val="dk1"/>
                </a:solidFill>
              </a:rPr>
              <a:t>Creates beans based on configuration</a:t>
            </a:r>
          </a:p>
        </p:txBody>
      </p:sp>
      <p:pic>
        <p:nvPicPr>
          <p:cNvPr id="145" name="Shape 145" descr="Schermafbeelding 2015-08-17 om 22.48.2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7651" y="1813700"/>
            <a:ext cx="4120976" cy="235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 descr="Schermafbeelding 2015-08-17 om 22.49.4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7663" y="1838275"/>
            <a:ext cx="4120974" cy="230570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Shape 147"/>
          <p:cNvSpPr/>
          <p:nvPr/>
        </p:nvSpPr>
        <p:spPr>
          <a:xfrm>
            <a:off x="5238371" y="435875"/>
            <a:ext cx="3621348" cy="698598"/>
          </a:xfrm>
          <a:prstGeom prst="flowChartDocument">
            <a:avLst/>
          </a:prstGeom>
          <a:solidFill>
            <a:srgbClr val="F1C23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nl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Example2_BeanFactory.java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Shape 67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" sz="24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Agenda</a:t>
            </a:r>
          </a:p>
        </p:txBody>
      </p:sp>
      <p:sp>
        <p:nvSpPr>
          <p:cNvPr id="673" name="Shape 673"/>
          <p:cNvSpPr txBox="1">
            <a:spLocks noGrp="1"/>
          </p:cNvSpPr>
          <p:nvPr>
            <p:ph type="body" idx="1"/>
          </p:nvPr>
        </p:nvSpPr>
        <p:spPr>
          <a:xfrm>
            <a:off x="112700" y="850425"/>
            <a:ext cx="8782200" cy="3719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</a:pPr>
            <a:r>
              <a:rPr lang="nl"/>
              <a:t>Java web applications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F575A"/>
              </a:buClr>
              <a:buFont typeface="Arial"/>
            </a:pPr>
            <a:r>
              <a:rPr lang="nl"/>
              <a:t>Servlets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Web application deployment descriptors (Servlet 2.4)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Servlet 3 annotations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Scopes (Context, Session, Request, Page)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Multithreading/concurrency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Listeners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Front-controller pattern -&gt; MVC’s</a:t>
            </a:r>
          </a:p>
          <a:p>
            <a:pPr marL="457200" marR="0" lvl="0" indent="-228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Spring MVC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DispatcherServlet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Registering Servlets/Filters in ApplicationContexts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Controllers (xml &amp; annotations)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View resolvers</a:t>
            </a:r>
          </a:p>
          <a:p>
            <a:pPr marL="914400"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</a:pPr>
            <a:r>
              <a:rPr lang="nl"/>
              <a:t>REST (&amp; (Un)Marshallers)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Servlets</a:t>
            </a:r>
          </a:p>
        </p:txBody>
      </p:sp>
      <p:sp>
        <p:nvSpPr>
          <p:cNvPr id="679" name="Shape 679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Request/Response handling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Managed by Web application container (Tomcat etc…)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Mostly used for handling HTTP requests (HttpServlet)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Service methods are used to handle incoming requests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</a:pPr>
            <a:r>
              <a:rPr lang="nl"/>
              <a:t>GenericServlet.service</a:t>
            </a:r>
          </a:p>
          <a:p>
            <a:pPr marL="914400" lvl="1" rtl="0">
              <a:lnSpc>
                <a:spcPct val="115000"/>
              </a:lnSpc>
              <a:spcBef>
                <a:spcPts val="0"/>
              </a:spcBef>
            </a:pPr>
            <a:r>
              <a:rPr lang="nl"/>
              <a:t>HttpServlet.doGet &amp; HttpServlet.doPost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Shape 68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Filters</a:t>
            </a:r>
          </a:p>
        </p:txBody>
      </p:sp>
      <p:sp>
        <p:nvSpPr>
          <p:cNvPr id="685" name="Shape 685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Components intercepting the requests before being handed over to Servlets</a:t>
            </a: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nl"/>
              <a:t>Useful when performing initialisation before each request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Shape 69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Web app configuration</a:t>
            </a:r>
          </a:p>
        </p:txBody>
      </p:sp>
      <p:sp>
        <p:nvSpPr>
          <p:cNvPr id="691" name="Shape 691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nl"/>
              <a:t>Deployment descriptors (Servlet 2.4)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web.xml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servlet-mapping / servlet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init-param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filter-mapping /filter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Servlet 3 config (No config…)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@WebServlet annotation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@WebInitParam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Shape 696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Scopes</a:t>
            </a:r>
          </a:p>
        </p:txBody>
      </p:sp>
      <p:sp>
        <p:nvSpPr>
          <p:cNvPr id="697" name="Shape 697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nl"/>
              <a:t>Context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Session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Request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Page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Shape 702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Multithreading considerations</a:t>
            </a:r>
          </a:p>
        </p:txBody>
      </p:sp>
      <p:sp>
        <p:nvSpPr>
          <p:cNvPr id="703" name="Shape 703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nl"/>
              <a:t>1 Thread per request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Container instantiates Thread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Things to consider when using servlets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NO INSTANCE VARIABLES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DON’T USE @Synchronised on service(service, doGet, doPost) methods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DON’T IMPLEMENT </a:t>
            </a:r>
            <a:r>
              <a:rPr lang="nl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SingleThreadModel</a:t>
            </a:r>
          </a:p>
          <a:p>
            <a:pPr marL="0" lvl="0" indent="0" rtl="0">
              <a:spcBef>
                <a:spcPts val="0"/>
              </a:spcBef>
              <a:buNone/>
            </a:pP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Shape 708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Listeners</a:t>
            </a:r>
          </a:p>
        </p:txBody>
      </p:sp>
      <p:sp>
        <p:nvSpPr>
          <p:cNvPr id="709" name="Shape 709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nl"/>
              <a:t>ContextListener, ContextAttributeListener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SessionListener, SessionAttributeListener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RequestListener, RequestAttributeListener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…</a:t>
            </a:r>
          </a:p>
          <a:p>
            <a:pPr marL="457200" lvl="0" indent="-228600">
              <a:spcBef>
                <a:spcPts val="0"/>
              </a:spcBef>
            </a:pPr>
            <a:endParaRP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Shape 714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 sz="2400"/>
              <a:t>Front-controller pattern</a:t>
            </a:r>
          </a:p>
        </p:txBody>
      </p:sp>
      <p:sp>
        <p:nvSpPr>
          <p:cNvPr id="715" name="Shape 715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nl"/>
              <a:t>Old style -&gt; Servlet per page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nl"/>
              <a:t>Front-controller pattern -&gt; 1 Servlet as entrypoint, delegates to ‘helper components’</a:t>
            </a:r>
          </a:p>
          <a:p>
            <a:pPr marL="914400" lvl="1" rtl="0">
              <a:spcBef>
                <a:spcPts val="0"/>
              </a:spcBef>
            </a:pPr>
            <a:r>
              <a:rPr lang="nl"/>
              <a:t>MVC frameworks implement this -&gt; Spring MVC, JSF, Struts, …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Shape 720"/>
          <p:cNvSpPr txBox="1">
            <a:spLocks noGrp="1"/>
          </p:cNvSpPr>
          <p:nvPr>
            <p:ph type="title"/>
          </p:nvPr>
        </p:nvSpPr>
        <p:spPr>
          <a:xfrm>
            <a:off x="323850" y="0"/>
            <a:ext cx="8568600" cy="735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"/>
              <a:t>Spring MVC</a:t>
            </a:r>
          </a:p>
        </p:txBody>
      </p:sp>
      <p:sp>
        <p:nvSpPr>
          <p:cNvPr id="721" name="Shape 721"/>
          <p:cNvSpPr txBox="1">
            <a:spLocks noGrp="1"/>
          </p:cNvSpPr>
          <p:nvPr>
            <p:ph type="body" idx="1"/>
          </p:nvPr>
        </p:nvSpPr>
        <p:spPr>
          <a:xfrm>
            <a:off x="323850" y="951569"/>
            <a:ext cx="8571000" cy="361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rdina corporate template 200612 (1)">
  <a:themeElements>
    <a:clrScheme name="Ordina Belgium Connectivate">
      <a:dk1>
        <a:srgbClr val="000000"/>
      </a:dk1>
      <a:lt1>
        <a:srgbClr val="FFFFFF"/>
      </a:lt1>
      <a:dk2>
        <a:srgbClr val="000000"/>
      </a:dk2>
      <a:lt2>
        <a:srgbClr val="A5ACAF"/>
      </a:lt2>
      <a:accent1>
        <a:srgbClr val="BB133E"/>
      </a:accent1>
      <a:accent2>
        <a:srgbClr val="0046AD"/>
      </a:accent2>
      <a:accent3>
        <a:srgbClr val="E98300"/>
      </a:accent3>
      <a:accent4>
        <a:srgbClr val="000000"/>
      </a:accent4>
      <a:accent5>
        <a:srgbClr val="00B9E4"/>
      </a:accent5>
      <a:accent6>
        <a:srgbClr val="7AB800"/>
      </a:accent6>
      <a:hlink>
        <a:srgbClr val="0046AD"/>
      </a:hlink>
      <a:folHlink>
        <a:srgbClr val="565A5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2765</Words>
  <Application>Microsoft Macintosh PowerPoint</Application>
  <PresentationFormat>On-screen Show (16:9)</PresentationFormat>
  <Paragraphs>602</Paragraphs>
  <Slides>98</Slides>
  <Notes>98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98</vt:i4>
      </vt:variant>
    </vt:vector>
  </HeadingPairs>
  <TitlesOfParts>
    <vt:vector size="99" baseType="lpstr">
      <vt:lpstr>Ordina corporate template 200612 (1)</vt:lpstr>
      <vt:lpstr>PowerPoint Presentation</vt:lpstr>
      <vt:lpstr>Agenda</vt:lpstr>
      <vt:lpstr>Core Spring  </vt:lpstr>
      <vt:lpstr>The Spring framework</vt:lpstr>
      <vt:lpstr>Spring Modules</vt:lpstr>
      <vt:lpstr>Polymorphism</vt:lpstr>
      <vt:lpstr>Spring Container</vt:lpstr>
      <vt:lpstr>What is a spring bean?</vt:lpstr>
      <vt:lpstr>Spring Bean Factory</vt:lpstr>
      <vt:lpstr>Bean initialization (XML)</vt:lpstr>
      <vt:lpstr>Bean Factory vs. Application Context</vt:lpstr>
      <vt:lpstr>Bean example</vt:lpstr>
      <vt:lpstr>Configure bean properties</vt:lpstr>
      <vt:lpstr>Using dependencies</vt:lpstr>
      <vt:lpstr>Before Dependency Injection </vt:lpstr>
      <vt:lpstr>Dependency Injection or “wiring”</vt:lpstr>
      <vt:lpstr>Dependency Injection example</vt:lpstr>
      <vt:lpstr>Injecting Collections</vt:lpstr>
      <vt:lpstr>Autowiring</vt:lpstr>
      <vt:lpstr>Bean Scopes</vt:lpstr>
      <vt:lpstr>Bean lifecycle hooks</vt:lpstr>
      <vt:lpstr>BeanPostProcessor and BeanFactoryPostProcessor</vt:lpstr>
      <vt:lpstr>Application Context flavors</vt:lpstr>
      <vt:lpstr>Closing an Application Context</vt:lpstr>
      <vt:lpstr>ApplicationContextAware</vt:lpstr>
      <vt:lpstr>XML vs. annotations</vt:lpstr>
      <vt:lpstr>Required</vt:lpstr>
      <vt:lpstr>Autowired</vt:lpstr>
      <vt:lpstr>Bean initialization (annotations)</vt:lpstr>
      <vt:lpstr>With Dependency Injection </vt:lpstr>
      <vt:lpstr>Running a Spring application (annotations)</vt:lpstr>
      <vt:lpstr>Aspect-Oriented Programming (AOP)</vt:lpstr>
      <vt:lpstr>AOP advice types</vt:lpstr>
      <vt:lpstr>Resources</vt:lpstr>
      <vt:lpstr>PowerPoint Presentation</vt:lpstr>
      <vt:lpstr>Spring Modules  </vt:lpstr>
      <vt:lpstr>Agenda</vt:lpstr>
      <vt:lpstr>Data access in Spring  </vt:lpstr>
      <vt:lpstr>Accessing data in Java</vt:lpstr>
      <vt:lpstr>JDBC</vt:lpstr>
      <vt:lpstr>JDBC example</vt:lpstr>
      <vt:lpstr>Spring JDBC support</vt:lpstr>
      <vt:lpstr>Spring JDBC template</vt:lpstr>
      <vt:lpstr>RowMapper</vt:lpstr>
      <vt:lpstr>NamedParameterJdbcTemplate</vt:lpstr>
      <vt:lpstr>DAO support classes</vt:lpstr>
      <vt:lpstr>Exercise</vt:lpstr>
      <vt:lpstr>Spring Boot  </vt:lpstr>
      <vt:lpstr>Learning Curve for Java Devs</vt:lpstr>
      <vt:lpstr>Convention Over Configuration</vt:lpstr>
      <vt:lpstr>Until Spring Could Ignore No More</vt:lpstr>
      <vt:lpstr>Try Spring Did</vt:lpstr>
      <vt:lpstr>What About Spring?</vt:lpstr>
      <vt:lpstr>Much Beyond Spring</vt:lpstr>
      <vt:lpstr>Previous Attempts</vt:lpstr>
      <vt:lpstr>Rise of Full-Stack Java Frameworks</vt:lpstr>
      <vt:lpstr>Could Spring Do The Same?</vt:lpstr>
      <vt:lpstr>Spring Boot</vt:lpstr>
      <vt:lpstr>Spring Boot Adoption</vt:lpstr>
      <vt:lpstr>Spring Boot Downloads</vt:lpstr>
      <vt:lpstr>Spring Boot Adoption</vt:lpstr>
      <vt:lpstr>What Makes Tweetable App Tick?</vt:lpstr>
      <vt:lpstr>Start Boot Project</vt:lpstr>
      <vt:lpstr>Executable Jar</vt:lpstr>
      <vt:lpstr>Executable Jar Creation</vt:lpstr>
      <vt:lpstr>About Executable Jars</vt:lpstr>
      <vt:lpstr>Boot Web Project</vt:lpstr>
      <vt:lpstr>Executable Web App Jar</vt:lpstr>
      <vt:lpstr>Executable Server</vt:lpstr>
      <vt:lpstr>Make Jar Not War</vt:lpstr>
      <vt:lpstr>Starter POMs</vt:lpstr>
      <vt:lpstr>Web Starter POMs</vt:lpstr>
      <vt:lpstr>Auto Configuration</vt:lpstr>
      <vt:lpstr>Auto Configuration Is Not Magic</vt:lpstr>
      <vt:lpstr>What We Have To Start</vt:lpstr>
      <vt:lpstr>Ready To Code!</vt:lpstr>
      <vt:lpstr>Beyond Tweetable Apps</vt:lpstr>
      <vt:lpstr>Is This About Getting Started?</vt:lpstr>
      <vt:lpstr>Actuator</vt:lpstr>
      <vt:lpstr>Security</vt:lpstr>
      <vt:lpstr>Externalized Config</vt:lpstr>
      <vt:lpstr>Developing With Spring Boot</vt:lpstr>
      <vt:lpstr>Working With Static Resources</vt:lpstr>
      <vt:lpstr>Static Resources - html, js, css</vt:lpstr>
      <vt:lpstr>Reloading Static Resources</vt:lpstr>
      <vt:lpstr>Reloading With Dev Tools (new in 1.3)</vt:lpstr>
      <vt:lpstr>Testing with Spring MVC Test</vt:lpstr>
      <vt:lpstr>@WebIntegrationTest</vt:lpstr>
      <vt:lpstr>Servlets &amp; Spring MVC  </vt:lpstr>
      <vt:lpstr>Agenda</vt:lpstr>
      <vt:lpstr>Servlets</vt:lpstr>
      <vt:lpstr>Filters</vt:lpstr>
      <vt:lpstr>Web app configuration</vt:lpstr>
      <vt:lpstr>Scopes</vt:lpstr>
      <vt:lpstr>Multithreading considerations</vt:lpstr>
      <vt:lpstr>Listeners</vt:lpstr>
      <vt:lpstr>Front-controller pattern</vt:lpstr>
      <vt:lpstr>Spring MVC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Tim De Roock</cp:lastModifiedBy>
  <cp:revision>12</cp:revision>
  <dcterms:modified xsi:type="dcterms:W3CDTF">2017-10-17T14:39:40Z</dcterms:modified>
</cp:coreProperties>
</file>